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7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8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19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20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1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2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3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4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5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26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27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theme/theme28.xml" ContentType="application/vnd.openxmlformats-officedocument.theme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theme/theme29.xml" ContentType="application/vnd.openxmlformats-officedocument.theme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theme/theme30.xml" ContentType="application/vnd.openxmlformats-officedocument.theme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31.xml" ContentType="application/vnd.openxmlformats-officedocument.theme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theme/theme32.xml" ContentType="application/vnd.openxmlformats-officedocument.theme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33.xml" ContentType="application/vnd.openxmlformats-officedocument.theme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34.xml" ContentType="application/vnd.openxmlformats-officedocument.theme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theme/theme35.xml" ContentType="application/vnd.openxmlformats-officedocument.theme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696" r:id="rId2"/>
    <p:sldMasterId id="2147483684" r:id="rId3"/>
    <p:sldMasterId id="2147483672" r:id="rId4"/>
    <p:sldMasterId id="2147483722" r:id="rId5"/>
    <p:sldMasterId id="2147483735" r:id="rId6"/>
    <p:sldMasterId id="2147483747" r:id="rId7"/>
    <p:sldMasterId id="2147483759" r:id="rId8"/>
    <p:sldMasterId id="2147483771" r:id="rId9"/>
    <p:sldMasterId id="2147483783" r:id="rId10"/>
    <p:sldMasterId id="2147483797" r:id="rId11"/>
    <p:sldMasterId id="2147483809" r:id="rId12"/>
    <p:sldMasterId id="2147483822" r:id="rId13"/>
    <p:sldMasterId id="2147483835" r:id="rId14"/>
    <p:sldMasterId id="2147483848" r:id="rId15"/>
    <p:sldMasterId id="2147483861" r:id="rId16"/>
    <p:sldMasterId id="2147483874" r:id="rId17"/>
    <p:sldMasterId id="2147483887" r:id="rId18"/>
    <p:sldMasterId id="2147483900" r:id="rId19"/>
    <p:sldMasterId id="2147483913" r:id="rId20"/>
    <p:sldMasterId id="2147483926" r:id="rId21"/>
    <p:sldMasterId id="2147483938" r:id="rId22"/>
    <p:sldMasterId id="2147483951" r:id="rId23"/>
    <p:sldMasterId id="2147483964" r:id="rId24"/>
    <p:sldMasterId id="2147483977" r:id="rId25"/>
    <p:sldMasterId id="2147483990" r:id="rId26"/>
    <p:sldMasterId id="2147484003" r:id="rId27"/>
    <p:sldMasterId id="2147484016" r:id="rId28"/>
    <p:sldMasterId id="2147484029" r:id="rId29"/>
    <p:sldMasterId id="2147484042" r:id="rId30"/>
    <p:sldMasterId id="2147484054" r:id="rId31"/>
    <p:sldMasterId id="2147484067" r:id="rId32"/>
    <p:sldMasterId id="2147484080" r:id="rId33"/>
    <p:sldMasterId id="2147484094" r:id="rId34"/>
    <p:sldMasterId id="2147484101" r:id="rId35"/>
    <p:sldMasterId id="2147484113" r:id="rId36"/>
  </p:sldMasterIdLst>
  <p:notesMasterIdLst>
    <p:notesMasterId r:id="rId46"/>
  </p:notesMasterIdLst>
  <p:handoutMasterIdLst>
    <p:handoutMasterId r:id="rId47"/>
  </p:handoutMasterIdLst>
  <p:sldIdLst>
    <p:sldId id="683" r:id="rId37"/>
    <p:sldId id="672" r:id="rId38"/>
    <p:sldId id="687" r:id="rId39"/>
    <p:sldId id="684" r:id="rId40"/>
    <p:sldId id="686" r:id="rId41"/>
    <p:sldId id="663" r:id="rId42"/>
    <p:sldId id="681" r:id="rId43"/>
    <p:sldId id="685" r:id="rId44"/>
    <p:sldId id="679" r:id="rId45"/>
  </p:sldIdLst>
  <p:sldSz cx="9144000" cy="6858000" type="screen4x3"/>
  <p:notesSz cx="6797675" cy="98567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53"/>
    <a:srgbClr val="192B33"/>
    <a:srgbClr val="C0EFFF"/>
    <a:srgbClr val="093758"/>
    <a:srgbClr val="00B050"/>
    <a:srgbClr val="92D050"/>
    <a:srgbClr val="FFCB25"/>
    <a:srgbClr val="FFDF79"/>
    <a:srgbClr val="9BBB59"/>
    <a:srgbClr val="CF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434" autoAdjust="0"/>
  </p:normalViewPr>
  <p:slideViewPr>
    <p:cSldViewPr snapToGrid="0">
      <p:cViewPr varScale="1">
        <p:scale>
          <a:sx n="82" d="100"/>
          <a:sy n="82" d="100"/>
        </p:scale>
        <p:origin x="1224" y="96"/>
      </p:cViewPr>
      <p:guideLst>
        <p:guide orient="horz" pos="2160"/>
        <p:guide pos="2857"/>
      </p:guideLst>
    </p:cSldViewPr>
  </p:slideViewPr>
  <p:outlineViewPr>
    <p:cViewPr>
      <p:scale>
        <a:sx n="33" d="100"/>
        <a:sy n="33" d="100"/>
      </p:scale>
      <p:origin x="0" y="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3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1.xml"/><Relationship Id="rId40" Type="http://schemas.openxmlformats.org/officeDocument/2006/relationships/slide" Target="slides/slide4.xml"/><Relationship Id="rId45" Type="http://schemas.openxmlformats.org/officeDocument/2006/relationships/slide" Target="slides/slide9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7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2.xml"/><Relationship Id="rId46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A47FDF-0219-4502-A386-B01D16EDA7B2}" type="doc">
      <dgm:prSet loTypeId="urn:microsoft.com/office/officeart/2005/8/layout/pyramid2" loCatId="pyramid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s-ES"/>
        </a:p>
      </dgm:t>
    </dgm:pt>
    <dgm:pt modelId="{450B1928-3F22-4FB1-ACB0-B4461F65BDE3}">
      <dgm:prSet phldrT="[Texto]"/>
      <dgm:spPr/>
      <dgm:t>
        <a:bodyPr/>
        <a:lstStyle/>
        <a:p>
          <a:endParaRPr lang="es-CO" dirty="0"/>
        </a:p>
      </dgm:t>
    </dgm:pt>
    <dgm:pt modelId="{34EE5AA4-485F-4FA8-A71B-FB18F5325D67}" type="parTrans" cxnId="{97A7DF7A-F52A-49E6-A38C-87C8B74E86FC}">
      <dgm:prSet/>
      <dgm:spPr/>
      <dgm:t>
        <a:bodyPr/>
        <a:lstStyle/>
        <a:p>
          <a:endParaRPr lang="es-CO"/>
        </a:p>
      </dgm:t>
    </dgm:pt>
    <dgm:pt modelId="{E2DE5E8D-19D8-4C3F-A78D-1AA1507B505B}" type="sibTrans" cxnId="{97A7DF7A-F52A-49E6-A38C-87C8B74E86FC}">
      <dgm:prSet/>
      <dgm:spPr/>
      <dgm:t>
        <a:bodyPr/>
        <a:lstStyle/>
        <a:p>
          <a:endParaRPr lang="es-CO"/>
        </a:p>
      </dgm:t>
    </dgm:pt>
    <dgm:pt modelId="{B79B1812-34E2-4305-B783-CB459860EF54}">
      <dgm:prSet phldrT="[Texto]"/>
      <dgm:spPr/>
      <dgm:t>
        <a:bodyPr/>
        <a:lstStyle/>
        <a:p>
          <a:r>
            <a:rPr lang="es-CO" dirty="0" smtClean="0"/>
            <a:t>   </a:t>
          </a:r>
          <a:endParaRPr lang="es-CO" dirty="0"/>
        </a:p>
      </dgm:t>
    </dgm:pt>
    <dgm:pt modelId="{FC4C6DC2-36C2-4E1E-8C4B-C712ED8D95C7}" type="parTrans" cxnId="{6E4D1A96-99DE-4666-82CD-F8C034127502}">
      <dgm:prSet/>
      <dgm:spPr/>
      <dgm:t>
        <a:bodyPr/>
        <a:lstStyle/>
        <a:p>
          <a:endParaRPr lang="es-CO"/>
        </a:p>
      </dgm:t>
    </dgm:pt>
    <dgm:pt modelId="{AB8C14CE-3940-48CB-AD9A-4B6056A8905D}" type="sibTrans" cxnId="{6E4D1A96-99DE-4666-82CD-F8C034127502}">
      <dgm:prSet/>
      <dgm:spPr/>
      <dgm:t>
        <a:bodyPr/>
        <a:lstStyle/>
        <a:p>
          <a:endParaRPr lang="es-CO"/>
        </a:p>
      </dgm:t>
    </dgm:pt>
    <dgm:pt modelId="{7BB2612E-8A47-4186-BF56-B0992BD2A45A}">
      <dgm:prSet phldrT="[Texto]"/>
      <dgm:spPr/>
      <dgm:t>
        <a:bodyPr/>
        <a:lstStyle/>
        <a:p>
          <a:endParaRPr lang="es-CO" dirty="0"/>
        </a:p>
      </dgm:t>
    </dgm:pt>
    <dgm:pt modelId="{658EDF20-CB4A-4DE4-A7FA-9DF67B79685D}" type="parTrans" cxnId="{41B8A1B6-6FE6-4F08-8832-178185CE6897}">
      <dgm:prSet/>
      <dgm:spPr/>
      <dgm:t>
        <a:bodyPr/>
        <a:lstStyle/>
        <a:p>
          <a:endParaRPr lang="es-CO"/>
        </a:p>
      </dgm:t>
    </dgm:pt>
    <dgm:pt modelId="{16107FC2-4A1D-4E66-B44C-7B234315098F}" type="sibTrans" cxnId="{41B8A1B6-6FE6-4F08-8832-178185CE6897}">
      <dgm:prSet/>
      <dgm:spPr/>
      <dgm:t>
        <a:bodyPr/>
        <a:lstStyle/>
        <a:p>
          <a:endParaRPr lang="es-CO"/>
        </a:p>
      </dgm:t>
    </dgm:pt>
    <dgm:pt modelId="{3035096D-E4D0-470D-9F5A-42CAE47A2190}">
      <dgm:prSet phldrT="[Texto]"/>
      <dgm:spPr/>
      <dgm:t>
        <a:bodyPr/>
        <a:lstStyle/>
        <a:p>
          <a:endParaRPr lang="es-CO" dirty="0"/>
        </a:p>
      </dgm:t>
    </dgm:pt>
    <dgm:pt modelId="{AF379849-DAF2-47D3-8EF4-954553644F50}" type="parTrans" cxnId="{0787904C-03C1-4612-A5E2-54CBF39D0896}">
      <dgm:prSet/>
      <dgm:spPr/>
      <dgm:t>
        <a:bodyPr/>
        <a:lstStyle/>
        <a:p>
          <a:endParaRPr lang="es-CO"/>
        </a:p>
      </dgm:t>
    </dgm:pt>
    <dgm:pt modelId="{FB50AF01-0D62-4EEE-ADB4-A3DD25F36276}" type="sibTrans" cxnId="{0787904C-03C1-4612-A5E2-54CBF39D0896}">
      <dgm:prSet/>
      <dgm:spPr/>
      <dgm:t>
        <a:bodyPr/>
        <a:lstStyle/>
        <a:p>
          <a:endParaRPr lang="es-CO"/>
        </a:p>
      </dgm:t>
    </dgm:pt>
    <dgm:pt modelId="{CB43A2C6-EE61-4E59-BE4B-54BDAF25A435}" type="pres">
      <dgm:prSet presAssocID="{07A47FDF-0219-4502-A386-B01D16EDA7B2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s-ES"/>
        </a:p>
      </dgm:t>
    </dgm:pt>
    <dgm:pt modelId="{4744D997-59C2-44EA-B9A8-DB20D7B69CB3}" type="pres">
      <dgm:prSet presAssocID="{07A47FDF-0219-4502-A386-B01D16EDA7B2}" presName="pyramid" presStyleLbl="node1" presStyleIdx="0" presStyleCnt="1" custScaleX="91619" custScaleY="91221" custLinFactNeighborX="12684" custLinFactNeighborY="-645"/>
      <dgm:spPr/>
      <dgm:t>
        <a:bodyPr/>
        <a:lstStyle/>
        <a:p>
          <a:endParaRPr lang="es-ES"/>
        </a:p>
      </dgm:t>
    </dgm:pt>
    <dgm:pt modelId="{C241303F-6D6D-45F3-B8FD-D428D880445E}" type="pres">
      <dgm:prSet presAssocID="{07A47FDF-0219-4502-A386-B01D16EDA7B2}" presName="theList" presStyleCnt="0"/>
      <dgm:spPr/>
      <dgm:t>
        <a:bodyPr/>
        <a:lstStyle/>
        <a:p>
          <a:endParaRPr lang="es-ES"/>
        </a:p>
      </dgm:t>
    </dgm:pt>
    <dgm:pt modelId="{547FF4F1-B8CE-44B1-8582-FDAB22D1B9DA}" type="pres">
      <dgm:prSet presAssocID="{B79B1812-34E2-4305-B783-CB459860EF54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87366BA-0854-42E9-82CF-0F78EA1C7497}" type="pres">
      <dgm:prSet presAssocID="{B79B1812-34E2-4305-B783-CB459860EF54}" presName="aSpace" presStyleCnt="0"/>
      <dgm:spPr/>
      <dgm:t>
        <a:bodyPr/>
        <a:lstStyle/>
        <a:p>
          <a:endParaRPr lang="es-ES"/>
        </a:p>
      </dgm:t>
    </dgm:pt>
    <dgm:pt modelId="{48E3F64E-179A-42F9-AB10-816EEF4E4479}" type="pres">
      <dgm:prSet presAssocID="{450B1928-3F22-4FB1-ACB0-B4461F65BDE3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D342A25-FCF1-43C2-BF1D-5527DD03612D}" type="pres">
      <dgm:prSet presAssocID="{450B1928-3F22-4FB1-ACB0-B4461F65BDE3}" presName="aSpace" presStyleCnt="0"/>
      <dgm:spPr/>
      <dgm:t>
        <a:bodyPr/>
        <a:lstStyle/>
        <a:p>
          <a:endParaRPr lang="es-ES"/>
        </a:p>
      </dgm:t>
    </dgm:pt>
    <dgm:pt modelId="{3575E4EA-501A-4697-A362-4AE5810ECCE2}" type="pres">
      <dgm:prSet presAssocID="{7BB2612E-8A47-4186-BF56-B0992BD2A45A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E72A849-6FCB-460E-848C-B40DE9ECE8B9}" type="pres">
      <dgm:prSet presAssocID="{7BB2612E-8A47-4186-BF56-B0992BD2A45A}" presName="aSpace" presStyleCnt="0"/>
      <dgm:spPr/>
      <dgm:t>
        <a:bodyPr/>
        <a:lstStyle/>
        <a:p>
          <a:endParaRPr lang="es-ES"/>
        </a:p>
      </dgm:t>
    </dgm:pt>
    <dgm:pt modelId="{13F5B743-6F3E-4249-9BC5-CA5A6DE07C28}" type="pres">
      <dgm:prSet presAssocID="{3035096D-E4D0-470D-9F5A-42CAE47A2190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AEBA297-438E-469B-A3C9-74D501A2B700}" type="pres">
      <dgm:prSet presAssocID="{3035096D-E4D0-470D-9F5A-42CAE47A2190}" presName="aSpace" presStyleCnt="0"/>
      <dgm:spPr/>
      <dgm:t>
        <a:bodyPr/>
        <a:lstStyle/>
        <a:p>
          <a:endParaRPr lang="es-ES"/>
        </a:p>
      </dgm:t>
    </dgm:pt>
  </dgm:ptLst>
  <dgm:cxnLst>
    <dgm:cxn modelId="{BD2BEE3D-1AA6-45A5-A85E-D024D3599303}" type="presOf" srcId="{07A47FDF-0219-4502-A386-B01D16EDA7B2}" destId="{CB43A2C6-EE61-4E59-BE4B-54BDAF25A435}" srcOrd="0" destOrd="0" presId="urn:microsoft.com/office/officeart/2005/8/layout/pyramid2"/>
    <dgm:cxn modelId="{0787904C-03C1-4612-A5E2-54CBF39D0896}" srcId="{07A47FDF-0219-4502-A386-B01D16EDA7B2}" destId="{3035096D-E4D0-470D-9F5A-42CAE47A2190}" srcOrd="3" destOrd="0" parTransId="{AF379849-DAF2-47D3-8EF4-954553644F50}" sibTransId="{FB50AF01-0D62-4EEE-ADB4-A3DD25F36276}"/>
    <dgm:cxn modelId="{EC99E0CA-6399-438E-9D7A-CD4091CEDD04}" type="presOf" srcId="{450B1928-3F22-4FB1-ACB0-B4461F65BDE3}" destId="{48E3F64E-179A-42F9-AB10-816EEF4E4479}" srcOrd="0" destOrd="0" presId="urn:microsoft.com/office/officeart/2005/8/layout/pyramid2"/>
    <dgm:cxn modelId="{529B59F7-A1FB-43C7-9087-52F7B4CDD510}" type="presOf" srcId="{3035096D-E4D0-470D-9F5A-42CAE47A2190}" destId="{13F5B743-6F3E-4249-9BC5-CA5A6DE07C28}" srcOrd="0" destOrd="0" presId="urn:microsoft.com/office/officeart/2005/8/layout/pyramid2"/>
    <dgm:cxn modelId="{41B8A1B6-6FE6-4F08-8832-178185CE6897}" srcId="{07A47FDF-0219-4502-A386-B01D16EDA7B2}" destId="{7BB2612E-8A47-4186-BF56-B0992BD2A45A}" srcOrd="2" destOrd="0" parTransId="{658EDF20-CB4A-4DE4-A7FA-9DF67B79685D}" sibTransId="{16107FC2-4A1D-4E66-B44C-7B234315098F}"/>
    <dgm:cxn modelId="{6C285F99-57D3-4255-9F48-8F4DC328BD75}" type="presOf" srcId="{B79B1812-34E2-4305-B783-CB459860EF54}" destId="{547FF4F1-B8CE-44B1-8582-FDAB22D1B9DA}" srcOrd="0" destOrd="0" presId="urn:microsoft.com/office/officeart/2005/8/layout/pyramid2"/>
    <dgm:cxn modelId="{97A7DF7A-F52A-49E6-A38C-87C8B74E86FC}" srcId="{07A47FDF-0219-4502-A386-B01D16EDA7B2}" destId="{450B1928-3F22-4FB1-ACB0-B4461F65BDE3}" srcOrd="1" destOrd="0" parTransId="{34EE5AA4-485F-4FA8-A71B-FB18F5325D67}" sibTransId="{E2DE5E8D-19D8-4C3F-A78D-1AA1507B505B}"/>
    <dgm:cxn modelId="{DF1F2CC6-95C8-4139-8D63-599E8CF5529F}" type="presOf" srcId="{7BB2612E-8A47-4186-BF56-B0992BD2A45A}" destId="{3575E4EA-501A-4697-A362-4AE5810ECCE2}" srcOrd="0" destOrd="0" presId="urn:microsoft.com/office/officeart/2005/8/layout/pyramid2"/>
    <dgm:cxn modelId="{6E4D1A96-99DE-4666-82CD-F8C034127502}" srcId="{07A47FDF-0219-4502-A386-B01D16EDA7B2}" destId="{B79B1812-34E2-4305-B783-CB459860EF54}" srcOrd="0" destOrd="0" parTransId="{FC4C6DC2-36C2-4E1E-8C4B-C712ED8D95C7}" sibTransId="{AB8C14CE-3940-48CB-AD9A-4B6056A8905D}"/>
    <dgm:cxn modelId="{8CFFE0D8-61F4-4DC4-86A4-282DE11D64D4}" type="presParOf" srcId="{CB43A2C6-EE61-4E59-BE4B-54BDAF25A435}" destId="{4744D997-59C2-44EA-B9A8-DB20D7B69CB3}" srcOrd="0" destOrd="0" presId="urn:microsoft.com/office/officeart/2005/8/layout/pyramid2"/>
    <dgm:cxn modelId="{7E5A2481-01F3-49ED-916B-B6CBECE11D02}" type="presParOf" srcId="{CB43A2C6-EE61-4E59-BE4B-54BDAF25A435}" destId="{C241303F-6D6D-45F3-B8FD-D428D880445E}" srcOrd="1" destOrd="0" presId="urn:microsoft.com/office/officeart/2005/8/layout/pyramid2"/>
    <dgm:cxn modelId="{F3496E2E-324B-4209-8F82-4D46317CE0C0}" type="presParOf" srcId="{C241303F-6D6D-45F3-B8FD-D428D880445E}" destId="{547FF4F1-B8CE-44B1-8582-FDAB22D1B9DA}" srcOrd="0" destOrd="0" presId="urn:microsoft.com/office/officeart/2005/8/layout/pyramid2"/>
    <dgm:cxn modelId="{65A293EE-AC4F-4D4A-AC37-A01509D6E48C}" type="presParOf" srcId="{C241303F-6D6D-45F3-B8FD-D428D880445E}" destId="{287366BA-0854-42E9-82CF-0F78EA1C7497}" srcOrd="1" destOrd="0" presId="urn:microsoft.com/office/officeart/2005/8/layout/pyramid2"/>
    <dgm:cxn modelId="{0A624E53-7134-46BE-A2E9-37956AE6CDD6}" type="presParOf" srcId="{C241303F-6D6D-45F3-B8FD-D428D880445E}" destId="{48E3F64E-179A-42F9-AB10-816EEF4E4479}" srcOrd="2" destOrd="0" presId="urn:microsoft.com/office/officeart/2005/8/layout/pyramid2"/>
    <dgm:cxn modelId="{D29AC2C5-387D-41AC-B780-CFC5EAAC5156}" type="presParOf" srcId="{C241303F-6D6D-45F3-B8FD-D428D880445E}" destId="{6D342A25-FCF1-43C2-BF1D-5527DD03612D}" srcOrd="3" destOrd="0" presId="urn:microsoft.com/office/officeart/2005/8/layout/pyramid2"/>
    <dgm:cxn modelId="{C05E5968-A8A2-4FFB-88C5-5BE8D76E591F}" type="presParOf" srcId="{C241303F-6D6D-45F3-B8FD-D428D880445E}" destId="{3575E4EA-501A-4697-A362-4AE5810ECCE2}" srcOrd="4" destOrd="0" presId="urn:microsoft.com/office/officeart/2005/8/layout/pyramid2"/>
    <dgm:cxn modelId="{E721E526-166B-497E-BE4C-8DD16B691017}" type="presParOf" srcId="{C241303F-6D6D-45F3-B8FD-D428D880445E}" destId="{EE72A849-6FCB-460E-848C-B40DE9ECE8B9}" srcOrd="5" destOrd="0" presId="urn:microsoft.com/office/officeart/2005/8/layout/pyramid2"/>
    <dgm:cxn modelId="{271F45D7-91BF-4B3E-A5BB-3BDC6010FFE9}" type="presParOf" srcId="{C241303F-6D6D-45F3-B8FD-D428D880445E}" destId="{13F5B743-6F3E-4249-9BC5-CA5A6DE07C28}" srcOrd="6" destOrd="0" presId="urn:microsoft.com/office/officeart/2005/8/layout/pyramid2"/>
    <dgm:cxn modelId="{D77CD78F-539A-451F-AC93-1370FF98B7B2}" type="presParOf" srcId="{C241303F-6D6D-45F3-B8FD-D428D880445E}" destId="{AAEBA297-438E-469B-A3C9-74D501A2B70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4D997-59C2-44EA-B9A8-DB20D7B69CB3}">
      <dsp:nvSpPr>
        <dsp:cNvPr id="0" name=""/>
        <dsp:cNvSpPr/>
      </dsp:nvSpPr>
      <dsp:spPr>
        <a:xfrm>
          <a:off x="843208" y="203891"/>
          <a:ext cx="4988734" cy="4967062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F4F1-B8CE-44B1-8582-FDAB22D1B9DA}">
      <dsp:nvSpPr>
        <dsp:cNvPr id="0" name=""/>
        <dsp:cNvSpPr/>
      </dsp:nvSpPr>
      <dsp:spPr>
        <a:xfrm>
          <a:off x="2646921" y="545040"/>
          <a:ext cx="3539306" cy="967779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4000" kern="1200" dirty="0" smtClean="0"/>
            <a:t>   </a:t>
          </a:r>
          <a:endParaRPr lang="es-CO" sz="4000" kern="1200" dirty="0"/>
        </a:p>
      </dsp:txBody>
      <dsp:txXfrm>
        <a:off x="2694164" y="592283"/>
        <a:ext cx="3444820" cy="873293"/>
      </dsp:txXfrm>
    </dsp:sp>
    <dsp:sp modelId="{48E3F64E-179A-42F9-AB10-816EEF4E4479}">
      <dsp:nvSpPr>
        <dsp:cNvPr id="0" name=""/>
        <dsp:cNvSpPr/>
      </dsp:nvSpPr>
      <dsp:spPr>
        <a:xfrm>
          <a:off x="2646921" y="1633791"/>
          <a:ext cx="3539306" cy="967779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4000" kern="1200" dirty="0"/>
        </a:p>
      </dsp:txBody>
      <dsp:txXfrm>
        <a:off x="2694164" y="1681034"/>
        <a:ext cx="3444820" cy="873293"/>
      </dsp:txXfrm>
    </dsp:sp>
    <dsp:sp modelId="{3575E4EA-501A-4697-A362-4AE5810ECCE2}">
      <dsp:nvSpPr>
        <dsp:cNvPr id="0" name=""/>
        <dsp:cNvSpPr/>
      </dsp:nvSpPr>
      <dsp:spPr>
        <a:xfrm>
          <a:off x="2646921" y="2722543"/>
          <a:ext cx="3539306" cy="967779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4000" kern="1200" dirty="0"/>
        </a:p>
      </dsp:txBody>
      <dsp:txXfrm>
        <a:off x="2694164" y="2769786"/>
        <a:ext cx="3444820" cy="873293"/>
      </dsp:txXfrm>
    </dsp:sp>
    <dsp:sp modelId="{13F5B743-6F3E-4249-9BC5-CA5A6DE07C28}">
      <dsp:nvSpPr>
        <dsp:cNvPr id="0" name=""/>
        <dsp:cNvSpPr/>
      </dsp:nvSpPr>
      <dsp:spPr>
        <a:xfrm>
          <a:off x="2646921" y="3811295"/>
          <a:ext cx="3539306" cy="967779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4000" kern="1200" dirty="0"/>
        </a:p>
      </dsp:txBody>
      <dsp:txXfrm>
        <a:off x="2694164" y="3858538"/>
        <a:ext cx="3444820" cy="873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49689" y="2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5D866-5C13-4C13-9C27-90F9202A3E4F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1" y="9361490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49689" y="9361490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7F31A-49CD-4C89-9682-EE2750C11F0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4471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0444" y="2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F8CE5-462E-458F-8AB5-9DDDE4DFDB6A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768" y="4681975"/>
            <a:ext cx="5438140" cy="443555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9362239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0444" y="9362239"/>
            <a:ext cx="2945659" cy="4928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14062-6BF8-4B88-8C65-38BFF56954C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2224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14062-6BF8-4B88-8C65-38BFF56954C9}" type="slidenum">
              <a:rPr lang="es-CO" smtClean="0"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50119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14062-6BF8-4B88-8C65-38BFF56954C9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1617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14062-6BF8-4B88-8C65-38BFF56954C9}" type="slidenum">
              <a:rPr lang="es-CO" smtClean="0">
                <a:solidFill>
                  <a:prstClr val="black"/>
                </a:solidFill>
              </a:rPr>
              <a:pPr/>
              <a:t>4</a:t>
            </a:fld>
            <a:endParaRPr lang="es-C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70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14062-6BF8-4B88-8C65-38BFF56954C9}" type="slidenum">
              <a:rPr lang="es-CO" smtClean="0"/>
              <a:t>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2294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14.jpeg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13.png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0397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7164864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01425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01806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89289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88545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51328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27725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1248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660298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015461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793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969931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08815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97611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47051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53041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46149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39045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449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1736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66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2148235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614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1723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476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1548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98888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89296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05274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4875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5645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090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2689953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4872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2279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446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17796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53839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003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9707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835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716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4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1185597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8955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8282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82597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3071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4783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4324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9516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682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6318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04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9746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90782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7211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0023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7389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7394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01117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8775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0229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1574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80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4129502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9701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6285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54301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8038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94461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84915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2907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44722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3605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99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387089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3919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6123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82521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87869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22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30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7254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0204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166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4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644329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75892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0636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04347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0156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7603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716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0729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709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6787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996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3451128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ágin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E7A8AD-D68D-45C8-BFCA-C80B95CAA125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29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461682" y="6525344"/>
            <a:ext cx="2895600" cy="196131"/>
          </a:xfrm>
          <a:prstGeom prst="rect">
            <a:avLst/>
          </a:prstGeom>
        </p:spPr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05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4572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3092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9086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325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167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355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5846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7681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4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0485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6909657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742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7601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ágin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E7A8AD-D68D-45C8-BFCA-C80B95CAA125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29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461682" y="6525344"/>
            <a:ext cx="2895600" cy="196131"/>
          </a:xfrm>
          <a:prstGeom prst="rect">
            <a:avLst/>
          </a:prstGeom>
        </p:spPr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046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6956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3275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48598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4945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7665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7384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02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6377121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0990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6646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19818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3133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7205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095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9618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94805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815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34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C56B028-B4B4-4AF0-B5DF-8686BAC67DEB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3C8237-A889-44EF-A89A-C6BAB39BB129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9490897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9182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7234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8487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49536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7917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ágin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E7A8AD-D68D-45C8-BFCA-C80B95CAA125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29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461682" y="6525344"/>
            <a:ext cx="2895600" cy="196131"/>
          </a:xfrm>
          <a:prstGeom prst="rect">
            <a:avLst/>
          </a:prstGeom>
        </p:spPr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56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742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7206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8591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62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67512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6683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0374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837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599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82043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9699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5891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65017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30773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78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1859450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2077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02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98318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0895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7064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006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1052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99418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1753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569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752625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0944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2583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19009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4835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19930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0298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4529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2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7865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42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09268178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6976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5720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0241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2582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659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3641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80548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341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311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73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1567816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8353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4929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295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0253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849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02966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7985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6611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7893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12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25086104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947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06802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4500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71103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687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7724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0037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54248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8152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0743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03098352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2277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1854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38718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20318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39998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7653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59660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077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9818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8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3444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11676864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432585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1532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8368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ágin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E7A8AD-D68D-45C8-BFCA-C80B95CAA125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29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461682" y="6525344"/>
            <a:ext cx="2895600" cy="196131"/>
          </a:xfrm>
          <a:prstGeom prst="rect">
            <a:avLst/>
          </a:prstGeom>
        </p:spPr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13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7632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0756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48724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654458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739249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508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834618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0355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40612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98220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94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23707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ágin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E7A8AD-D68D-45C8-BFCA-C80B95CAA125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29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461682" y="6525344"/>
            <a:ext cx="2895600" cy="196131"/>
          </a:xfrm>
          <a:prstGeom prst="rect">
            <a:avLst/>
          </a:prstGeom>
        </p:spPr>
        <p:txBody>
          <a:bodyPr/>
          <a:lstStyle/>
          <a:p>
            <a:endParaRPr lang="es-CO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2495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931176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05904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1500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3705356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89257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05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4343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0456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65533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0248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40325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8453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6342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988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D0BA655-D802-4F08-8AA4-4F4ACCEF4F90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F7E4F-F5B6-4509-8134-A0350EB76736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0962856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18551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1561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563734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5927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36018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2237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52828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4386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338693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670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ágin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E7A8AD-D68D-45C8-BFCA-C80B95CAA125}" type="slidenum">
              <a:rPr lang="es-CO" smtClean="0"/>
              <a:pPr/>
              <a:t>‹Nº›</a:t>
            </a:fld>
            <a:endParaRPr lang="es-CO" dirty="0"/>
          </a:p>
        </p:txBody>
      </p:sp>
      <p:sp>
        <p:nvSpPr>
          <p:cNvPr id="7" name="29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461682" y="6525344"/>
            <a:ext cx="2895600" cy="196131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314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1479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91237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58286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07930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163007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8471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255385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29727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1830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995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30183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76597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50024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6121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6597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500654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67474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44187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1165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54083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767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39807645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39312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12892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0092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7258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881310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78958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2284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09139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2326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369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2412133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14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29BB93-37E8-4FEA-8155-C89CE6957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9144000" cy="68571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66725" y="4875771"/>
            <a:ext cx="6724650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Avenir Light"/>
                <a:cs typeface="Arial" panose="020B0604020202020204" pitchFamily="34" charset="0"/>
              </a:defRPr>
            </a:lvl1pPr>
          </a:lstStyle>
          <a:p>
            <a:r>
              <a:rPr lang="es-ES_tradnl" dirty="0"/>
              <a:t>Nombre de </a:t>
            </a:r>
            <a:br>
              <a:rPr lang="es-ES_tradnl" dirty="0"/>
            </a:br>
            <a:r>
              <a:rPr lang="es-ES_tradnl" dirty="0"/>
              <a:t>la 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654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id:image002.jpg@01D4BF0D.795B1780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57" y="2874081"/>
            <a:ext cx="2569028" cy="14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5" t="39414" r="39399" b="27672"/>
          <a:stretch/>
        </p:blipFill>
        <p:spPr>
          <a:xfrm>
            <a:off x="5791199" y="2464850"/>
            <a:ext cx="1447799" cy="1863155"/>
          </a:xfrm>
          <a:prstGeom prst="rect">
            <a:avLst/>
          </a:prstGeom>
        </p:spPr>
      </p:pic>
      <p:pic>
        <p:nvPicPr>
          <p:cNvPr id="7" name="Picture 2" descr="Resultado de imagen para digital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36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510AC6-B1BE-4035-96A7-C4B8876E22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4914" y="-226887"/>
            <a:ext cx="9144000" cy="68545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8913" y="2233612"/>
            <a:ext cx="3849687" cy="1362075"/>
          </a:xfrm>
        </p:spPr>
        <p:txBody>
          <a:bodyPr anchor="t">
            <a:normAutofit/>
          </a:bodyPr>
          <a:lstStyle>
            <a:lvl1pPr algn="l">
              <a:defRPr sz="3600" b="0" cap="none">
                <a:solidFill>
                  <a:srgbClr val="3C3C3C"/>
                </a:solidFill>
                <a:latin typeface="Avenir Light"/>
              </a:defRPr>
            </a:lvl1pPr>
          </a:lstStyle>
          <a:p>
            <a:r>
              <a:rPr lang="es-ES" dirty="0"/>
              <a:t>Separador</a:t>
            </a:r>
            <a:br>
              <a:rPr lang="es-ES" dirty="0"/>
            </a:br>
            <a:r>
              <a:rPr lang="es-ES" dirty="0"/>
              <a:t>Dos</a:t>
            </a:r>
          </a:p>
        </p:txBody>
      </p:sp>
    </p:spTree>
    <p:extLst>
      <p:ext uri="{BB962C8B-B14F-4D97-AF65-F5344CB8AC3E}">
        <p14:creationId xmlns:p14="http://schemas.microsoft.com/office/powerpoint/2010/main" val="2719600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CA20C9-80E3-4E92-A061-01822EE1D5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5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CFDB00"/>
                </a:solidFill>
                <a:latin typeface="Avenir Light"/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C3C3C"/>
                </a:solidFill>
                <a:latin typeface="Avenir Light"/>
              </a:defRPr>
            </a:lvl1pPr>
            <a:lvl2pPr>
              <a:defRPr>
                <a:solidFill>
                  <a:srgbClr val="3C3C3C"/>
                </a:solidFill>
                <a:latin typeface="Avenir Light"/>
              </a:defRPr>
            </a:lvl2pPr>
            <a:lvl3pPr>
              <a:defRPr>
                <a:solidFill>
                  <a:srgbClr val="3C3C3C"/>
                </a:solidFill>
                <a:latin typeface="Avenir Light"/>
              </a:defRPr>
            </a:lvl3pPr>
            <a:lvl4pPr>
              <a:defRPr>
                <a:solidFill>
                  <a:srgbClr val="3C3C3C"/>
                </a:solidFill>
                <a:latin typeface="Avenir Light"/>
              </a:defRPr>
            </a:lvl4pPr>
            <a:lvl5pPr>
              <a:defRPr>
                <a:solidFill>
                  <a:srgbClr val="3C3C3C"/>
                </a:solidFill>
                <a:latin typeface="Avenir Light"/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ángulo 4"/>
          <p:cNvSpPr/>
          <p:nvPr userDrawn="1"/>
        </p:nvSpPr>
        <p:spPr>
          <a:xfrm>
            <a:off x="6694714" y="5693229"/>
            <a:ext cx="2296886" cy="903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cid:image002.jpg@01D4BF0D.795B1780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854" y="5894772"/>
            <a:ext cx="1650546" cy="82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5" t="39414" r="39399" b="27672"/>
          <a:stretch/>
        </p:blipFill>
        <p:spPr>
          <a:xfrm>
            <a:off x="8175171" y="-59332"/>
            <a:ext cx="729343" cy="9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35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908D06-5C10-4C5A-95D4-EA77B5F37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9144000" cy="68571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CFDB00"/>
                </a:solidFill>
                <a:latin typeface="Avenir Light"/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C3C3C"/>
                </a:solidFill>
                <a:latin typeface="Avenir Light"/>
              </a:defRPr>
            </a:lvl1pPr>
            <a:lvl2pPr>
              <a:defRPr>
                <a:solidFill>
                  <a:srgbClr val="3C3C3C"/>
                </a:solidFill>
                <a:latin typeface="Avenir Light"/>
              </a:defRPr>
            </a:lvl2pPr>
            <a:lvl3pPr>
              <a:defRPr>
                <a:solidFill>
                  <a:srgbClr val="3C3C3C"/>
                </a:solidFill>
                <a:latin typeface="Avenir Light"/>
              </a:defRPr>
            </a:lvl3pPr>
            <a:lvl4pPr>
              <a:defRPr>
                <a:solidFill>
                  <a:srgbClr val="3C3C3C"/>
                </a:solidFill>
                <a:latin typeface="Avenir Light"/>
              </a:defRPr>
            </a:lvl4pPr>
            <a:lvl5pPr>
              <a:defRPr>
                <a:solidFill>
                  <a:srgbClr val="3C3C3C"/>
                </a:solidFill>
                <a:latin typeface="Avenir Light"/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41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935189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8722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63212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069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15850398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96559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6141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983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300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690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338092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8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2676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35333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8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236253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84123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709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3369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79940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80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0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38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918693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84107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85053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86801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16486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594209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E311CF8-69B5-49C8-A72B-5AE9891002F1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1B3F08F-198F-41C3-883A-5DEFCFB9E7E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87016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44404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140300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4503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3743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158557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55034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A41A0-D4D6-0C4F-BA05-11BF8FB59E95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5045-AF86-CF4C-96B7-3338138B7D8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51837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93938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223065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651854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741480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43E-CF1D-455E-A51F-5A3032C8E96D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9D2E-FD2F-4495-9E6F-774CE5D2052B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037977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30415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47354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14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986574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6974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61601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83723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85067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55831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50468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56750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15143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5944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903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215564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34343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86372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37779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7109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38498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64969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74559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10725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1146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233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91577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51091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1391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25385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4800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415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81244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18151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350698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67177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8063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2AE0E6-235F-4EBF-9E6E-2946B76651A3}" type="datetimeFigureOut">
              <a:rPr lang="es-CO" smtClean="0"/>
              <a:t>3/02/2020</a:t>
            </a:fld>
            <a:endParaRPr 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18E486E-E26C-42CD-9D9A-7C77A11BFEF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528600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ágina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E7A8AD-D68D-45C8-BFCA-C80B95CAA125}" type="slidenum">
              <a:rPr lang="es-CO" smtClean="0"/>
              <a:pPr/>
              <a:t>‹Nº›</a:t>
            </a:fld>
            <a:endParaRPr lang="es-CO" dirty="0"/>
          </a:p>
        </p:txBody>
      </p:sp>
      <p:sp>
        <p:nvSpPr>
          <p:cNvPr id="7" name="29 Marcador de pie de página"/>
          <p:cNvSpPr>
            <a:spLocks noGrp="1"/>
          </p:cNvSpPr>
          <p:nvPr userDrawn="1">
            <p:ph type="ftr" sz="quarter" idx="11"/>
          </p:nvPr>
        </p:nvSpPr>
        <p:spPr>
          <a:xfrm>
            <a:off x="461682" y="6525344"/>
            <a:ext cx="2895600" cy="196131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314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62455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59243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47680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4671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66057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06373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77146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783763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77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image" Target="../media/image10.jp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image" Target="../media/image10.jp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image" Target="../media/image10.jp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Relationship Id="rId14" Type="http://schemas.openxmlformats.org/officeDocument/2006/relationships/image" Target="../media/image10.jp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1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Relationship Id="rId14" Type="http://schemas.openxmlformats.org/officeDocument/2006/relationships/image" Target="../media/image10.jp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3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322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jp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4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329.xml"/><Relationship Id="rId7" Type="http://schemas.openxmlformats.org/officeDocument/2006/relationships/slideLayout" Target="../slideLayouts/slideLayout333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8.xml"/><Relationship Id="rId1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36.xml"/><Relationship Id="rId4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5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5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44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9.xml"/><Relationship Id="rId1" Type="http://schemas.openxmlformats.org/officeDocument/2006/relationships/slideLayout" Target="../slideLayouts/slideLayout338.xml"/><Relationship Id="rId6" Type="http://schemas.openxmlformats.org/officeDocument/2006/relationships/slideLayout" Target="../slideLayouts/slideLayout343.xml"/><Relationship Id="rId11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41.xml"/><Relationship Id="rId9" Type="http://schemas.openxmlformats.org/officeDocument/2006/relationships/slideLayout" Target="../slideLayouts/slideLayout346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6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5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50.xml"/><Relationship Id="rId1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7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7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6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65.xml"/><Relationship Id="rId11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64.xml"/><Relationship Id="rId10" Type="http://schemas.openxmlformats.org/officeDocument/2006/relationships/slideLayout" Target="../slideLayouts/slideLayout369.xml"/><Relationship Id="rId4" Type="http://schemas.openxmlformats.org/officeDocument/2006/relationships/slideLayout" Target="../slideLayouts/slideLayout363.xml"/><Relationship Id="rId9" Type="http://schemas.openxmlformats.org/officeDocument/2006/relationships/slideLayout" Target="../slideLayouts/slideLayout368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3.xml"/><Relationship Id="rId2" Type="http://schemas.openxmlformats.org/officeDocument/2006/relationships/slideLayout" Target="../slideLayouts/slideLayout372.xml"/><Relationship Id="rId1" Type="http://schemas.openxmlformats.org/officeDocument/2006/relationships/slideLayout" Target="../slideLayouts/slideLayout371.xml"/><Relationship Id="rId6" Type="http://schemas.openxmlformats.org/officeDocument/2006/relationships/theme" Target="../theme/theme34.xml"/><Relationship Id="rId5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74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3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378.xml"/><Relationship Id="rId7" Type="http://schemas.openxmlformats.org/officeDocument/2006/relationships/slideLayout" Target="../slideLayouts/slideLayout382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7.xml"/><Relationship Id="rId1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4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4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389.xml"/><Relationship Id="rId7" Type="http://schemas.openxmlformats.org/officeDocument/2006/relationships/slideLayout" Target="../slideLayouts/slideLayout393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8.xml"/><Relationship Id="rId1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92.xml"/><Relationship Id="rId11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90.xml"/><Relationship Id="rId9" Type="http://schemas.openxmlformats.org/officeDocument/2006/relationships/slideLayout" Target="../slideLayouts/slideLayout39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8.jp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9.jp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9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0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7A7ADC7-ADF6-F84D-B7C2-A0DE4CDCA248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B7E874C-DFD5-034F-9022-E4165EA9C5C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4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0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9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0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3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5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1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0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2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7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3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9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5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1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8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0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5CDF4EF-DDB2-8147-AC19-AC2BFB03F3AF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D948363-93D2-5941-828B-B421694F04C3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7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03/02/2020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936B8DE-B5E7-6F4D-9C19-65C60C8FD41C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03/02/2020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CD24411-F2A9-504F-99D1-717273017D6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SomosDigital_TemplateFinal2017-02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A41A0-D4D6-0C4F-BA05-11BF8FB59E95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D5045-AF86-CF4C-96B7-3338138B7D85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SomosDigital_TemplateFinal2017-01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3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D30B0-E082-D94C-8475-CB3A0CC6891B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9F3E3-DE47-794D-A58E-E11D47674854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SomosDigital_TemplateFinal2017-06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6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A5B27-CBA6-0049-865C-9A9605068AB6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0CCB9-29B1-5F44-B407-2995DD5811C9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SomosDigital_TemplateFinal2017-05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7ADC7-ADF6-F84D-B7C2-A0DE4CDCA248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E874C-DFD5-034F-9022-E4165EA9C5C0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SomosDigital_TemplateFinal2017-04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8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9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C624D-A65B-F445-88D3-590112032DCC}" type="datetimeFigureOut">
              <a:rPr lang="es-ES" smtClean="0"/>
              <a:t>03/02/2020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9C645-3D82-AD44-98AA-D7F05A0A7ED0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SomosDigital_TemplateFinal2017-03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8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fif"/><Relationship Id="rId3" Type="http://schemas.openxmlformats.org/officeDocument/2006/relationships/image" Target="../media/image20.png"/><Relationship Id="rId7" Type="http://schemas.openxmlformats.org/officeDocument/2006/relationships/image" Target="../media/image2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74.xml"/><Relationship Id="rId6" Type="http://schemas.microsoft.com/office/2007/relationships/diagramDrawing" Target="../diagrams/drawing1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1.xml"/><Relationship Id="rId9" Type="http://schemas.openxmlformats.org/officeDocument/2006/relationships/hyperlink" Target="Plantilla%20Check%20List%20Proyectos.xls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232" y="2810729"/>
            <a:ext cx="2182840" cy="47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57" y="2459648"/>
            <a:ext cx="2158544" cy="215854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3415" y="379025"/>
            <a:ext cx="55856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lang="es-ES" sz="2800" b="1" dirty="0">
                <a:solidFill>
                  <a:schemeClr val="accent3">
                    <a:lumMod val="75000"/>
                  </a:schemeClr>
                </a:solidFill>
                <a:latin typeface="Banda Regular" panose="02000503020000020004" pitchFamily="50" charset="0"/>
              </a:rPr>
              <a:t>Célula Automatización de Pruebas</a:t>
            </a:r>
            <a:endParaRPr lang="es-CO" sz="2800" b="1" dirty="0">
              <a:solidFill>
                <a:schemeClr val="accent3">
                  <a:lumMod val="75000"/>
                </a:schemeClr>
              </a:solidFill>
              <a:latin typeface="Banda Regular" panose="02000503020000020004" pitchFamily="50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521" y="5666290"/>
            <a:ext cx="20983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defRPr/>
            </a:pPr>
            <a:r>
              <a:rPr lang="es-ES" sz="2400" b="1" dirty="0" smtClean="0">
                <a:solidFill>
                  <a:schemeClr val="accent3">
                    <a:lumMod val="75000"/>
                  </a:schemeClr>
                </a:solidFill>
                <a:latin typeface="Banda Regular" panose="02000503020000020004" pitchFamily="50" charset="0"/>
              </a:rPr>
              <a:t>Enero 2020</a:t>
            </a:r>
            <a:endParaRPr lang="es-CO" sz="2400" b="1" dirty="0">
              <a:solidFill>
                <a:schemeClr val="accent3">
                  <a:lumMod val="75000"/>
                </a:schemeClr>
              </a:solidFill>
              <a:latin typeface="Banda Regular" panose="02000503020000020004" pitchFamily="50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80381" y="2892318"/>
            <a:ext cx="145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s-CO" dirty="0" smtClean="0">
                <a:solidFill>
                  <a:schemeClr val="tx1"/>
                </a:solidFill>
              </a:rPr>
              <a:t>Agenda</a:t>
            </a:r>
            <a:r>
              <a:rPr lang="es-CO" dirty="0" smtClean="0"/>
              <a:t> 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281739" y="3456859"/>
            <a:ext cx="3520794" cy="11845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  <a:tabLst>
                <a:tab pos="457200" algn="l"/>
              </a:tabLst>
            </a:pPr>
            <a:r>
              <a:rPr lang="es-CO" sz="1600" b="0" dirty="0">
                <a:solidFill>
                  <a:schemeClr val="tx1"/>
                </a:solidFill>
              </a:rPr>
              <a:t>¿Qué se puede </a:t>
            </a:r>
            <a:r>
              <a:rPr lang="es-CO" sz="1600" b="0" dirty="0" smtClean="0">
                <a:solidFill>
                  <a:schemeClr val="tx1"/>
                </a:solidFill>
              </a:rPr>
              <a:t>automatizar?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  <a:tabLst>
                <a:tab pos="457200" algn="l"/>
              </a:tabLst>
            </a:pPr>
            <a:r>
              <a:rPr lang="es-CO" sz="1600" b="0" dirty="0" smtClean="0">
                <a:solidFill>
                  <a:schemeClr val="tx1"/>
                </a:solidFill>
              </a:rPr>
              <a:t>Matriz priorización </a:t>
            </a:r>
          </a:p>
          <a:p>
            <a:pPr marL="342900" indent="-342900">
              <a:buAutoNum type="arabicParenR"/>
            </a:pPr>
            <a:r>
              <a:rPr lang="es-CO" sz="1600" b="0" dirty="0" smtClean="0">
                <a:solidFill>
                  <a:schemeClr val="tx1"/>
                </a:solidFill>
              </a:rPr>
              <a:t>Informe de resultados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63415" y="1107031"/>
            <a:ext cx="828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s-CO" b="0" dirty="0" smtClean="0">
                <a:solidFill>
                  <a:schemeClr val="tx1"/>
                </a:solidFill>
              </a:rPr>
              <a:t>La célula de automatización de pruebas tiene como objetivo agilizar las pruebas funcionales, de regresión, procesos repetitivos y generación de data.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5" t="39414" r="39399" b="27672"/>
          <a:stretch/>
        </p:blipFill>
        <p:spPr>
          <a:xfrm>
            <a:off x="4341725" y="5666290"/>
            <a:ext cx="729343" cy="93858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053754" y="7523"/>
            <a:ext cx="1008184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204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result for validaciones captch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87" y="809443"/>
            <a:ext cx="3690651" cy="167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49218" y="71029"/>
            <a:ext cx="8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s-CO" b="1" dirty="0" smtClean="0"/>
              <a:t>Se definieron las pruebas qu</a:t>
            </a:r>
            <a:r>
              <a:rPr lang="es-CO" b="1" dirty="0" smtClean="0"/>
              <a:t>e se pueden automatizar y aquellas que no</a:t>
            </a:r>
            <a:endParaRPr lang="es-CO" dirty="0"/>
          </a:p>
        </p:txBody>
      </p:sp>
      <p:cxnSp>
        <p:nvCxnSpPr>
          <p:cNvPr id="76" name="4 Conector recto"/>
          <p:cNvCxnSpPr/>
          <p:nvPr/>
        </p:nvCxnSpPr>
        <p:spPr>
          <a:xfrm>
            <a:off x="77794" y="425102"/>
            <a:ext cx="7920000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Image result for aplicacion we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4" y="1128062"/>
            <a:ext cx="3777920" cy="160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CuadroTexto 86"/>
          <p:cNvSpPr txBox="1"/>
          <p:nvPr/>
        </p:nvSpPr>
        <p:spPr>
          <a:xfrm>
            <a:off x="47836" y="619692"/>
            <a:ext cx="240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>
                <a:solidFill>
                  <a:srgbClr val="093758"/>
                </a:solidFill>
              </a:rPr>
              <a:t>Aplicación web</a:t>
            </a:r>
          </a:p>
        </p:txBody>
      </p:sp>
      <p:pic>
        <p:nvPicPr>
          <p:cNvPr id="1028" name="Picture 4" descr="Image result for servicio we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9" y="3768689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CuadroTexto 92"/>
          <p:cNvSpPr txBox="1"/>
          <p:nvPr/>
        </p:nvSpPr>
        <p:spPr>
          <a:xfrm>
            <a:off x="77794" y="3217385"/>
            <a:ext cx="240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rgbClr val="093758"/>
                </a:solidFill>
              </a:rPr>
              <a:t>Servicio web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833869" y="617173"/>
            <a:ext cx="3877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accent2">
                    <a:lumMod val="75000"/>
                  </a:schemeClr>
                </a:solidFill>
              </a:rPr>
              <a:t>Que no se puede automatizar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263528" y="1008785"/>
            <a:ext cx="352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Calibri" panose="020F0502020204030204" pitchFamily="34" charset="0"/>
              <a:buChar char="Ẋ"/>
            </a:pPr>
            <a:r>
              <a:rPr lang="es-CO" dirty="0" smtClean="0"/>
              <a:t>Controladores </a:t>
            </a:r>
            <a:r>
              <a:rPr lang="es-CO" b="1" dirty="0" err="1" smtClean="0"/>
              <a:t>reCAPTCHA</a:t>
            </a:r>
            <a:endParaRPr lang="es-CO" b="1" dirty="0" smtClean="0"/>
          </a:p>
          <a:p>
            <a:r>
              <a:rPr lang="es-CO" dirty="0"/>
              <a:t> </a:t>
            </a:r>
          </a:p>
        </p:txBody>
      </p:sp>
      <p:sp>
        <p:nvSpPr>
          <p:cNvPr id="106" name="CuadroTexto 105"/>
          <p:cNvSpPr txBox="1"/>
          <p:nvPr/>
        </p:nvSpPr>
        <p:spPr>
          <a:xfrm>
            <a:off x="4263528" y="2096303"/>
            <a:ext cx="352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Calibri" panose="020F0502020204030204" pitchFamily="34" charset="0"/>
              <a:buChar char="Ẋ"/>
            </a:pPr>
            <a:r>
              <a:rPr lang="es-CO" dirty="0" smtClean="0"/>
              <a:t>Ingreso con </a:t>
            </a:r>
            <a:r>
              <a:rPr lang="es-CO" b="1" dirty="0" smtClean="0"/>
              <a:t>Códigos</a:t>
            </a:r>
            <a:endParaRPr lang="es-CO" dirty="0" smtClean="0"/>
          </a:p>
          <a:p>
            <a:r>
              <a:rPr lang="es-CO" dirty="0"/>
              <a:t> </a:t>
            </a:r>
          </a:p>
        </p:txBody>
      </p:sp>
      <p:cxnSp>
        <p:nvCxnSpPr>
          <p:cNvPr id="107" name="Conector recto 106"/>
          <p:cNvCxnSpPr/>
          <p:nvPr/>
        </p:nvCxnSpPr>
        <p:spPr>
          <a:xfrm>
            <a:off x="4043189" y="698733"/>
            <a:ext cx="0" cy="57461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n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29" y="2537850"/>
            <a:ext cx="1565813" cy="1130483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162" y="3442449"/>
            <a:ext cx="1823012" cy="1030398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08" y="4417760"/>
            <a:ext cx="1700210" cy="113141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75" y="4877797"/>
            <a:ext cx="1164459" cy="13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1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9218" y="71029"/>
            <a:ext cx="8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s-CO" b="1" dirty="0" smtClean="0"/>
              <a:t>Alcance de la Célula de Automatización de Pruebas </a:t>
            </a:r>
            <a:endParaRPr lang="es-CO" dirty="0"/>
          </a:p>
        </p:txBody>
      </p:sp>
      <p:cxnSp>
        <p:nvCxnSpPr>
          <p:cNvPr id="76" name="4 Conector recto"/>
          <p:cNvCxnSpPr/>
          <p:nvPr/>
        </p:nvCxnSpPr>
        <p:spPr>
          <a:xfrm>
            <a:off x="77794" y="425102"/>
            <a:ext cx="7920000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609600" y="1711569"/>
            <a:ext cx="457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 célula de automatización de pruebas prestará servicios para: 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Se encuentran en ambiente de pruebas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Apoyo Funcional (De acuerdo al desarrollo de la célula se podrá escalar a tener apoyo técnico)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46" y="1711569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7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10"/>
          <p:cNvSpPr/>
          <p:nvPr/>
        </p:nvSpPr>
        <p:spPr>
          <a:xfrm>
            <a:off x="222738" y="1157990"/>
            <a:ext cx="1854630" cy="15087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7047034" y="5900737"/>
            <a:ext cx="2075180" cy="815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62" name="Anillo 61"/>
          <p:cNvSpPr/>
          <p:nvPr/>
        </p:nvSpPr>
        <p:spPr>
          <a:xfrm>
            <a:off x="3262730" y="947500"/>
            <a:ext cx="5751375" cy="5336070"/>
          </a:xfrm>
          <a:prstGeom prst="donut">
            <a:avLst>
              <a:gd name="adj" fmla="val 5232"/>
            </a:avLst>
          </a:prstGeom>
          <a:gradFill>
            <a:gsLst>
              <a:gs pos="32000">
                <a:schemeClr val="accent6"/>
              </a:gs>
              <a:gs pos="0">
                <a:schemeClr val="accent6">
                  <a:lumMod val="75000"/>
                </a:schemeClr>
              </a:gs>
              <a:gs pos="64000">
                <a:schemeClr val="accent6"/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black"/>
              </a:solidFill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2229826" y="2109358"/>
            <a:ext cx="2382873" cy="270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9218" y="71029"/>
            <a:ext cx="8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s-CO" dirty="0" smtClean="0">
                <a:solidFill>
                  <a:srgbClr val="9BBB59">
                    <a:lumMod val="75000"/>
                  </a:srgbClr>
                </a:solidFill>
              </a:rPr>
              <a:t>Esquema de gestión de </a:t>
            </a:r>
            <a:r>
              <a:rPr lang="es-CO" b="1" dirty="0" smtClean="0">
                <a:solidFill>
                  <a:srgbClr val="9BBB59">
                    <a:lumMod val="75000"/>
                  </a:srgbClr>
                </a:solidFill>
              </a:rPr>
              <a:t>automatización de pruebas </a:t>
            </a:r>
            <a:r>
              <a:rPr lang="es-CO" dirty="0" smtClean="0">
                <a:solidFill>
                  <a:srgbClr val="9BBB59">
                    <a:lumMod val="75000"/>
                  </a:srgbClr>
                </a:solidFill>
              </a:rPr>
              <a:t>mediante metodología ágil </a:t>
            </a:r>
            <a:endParaRPr lang="es-CO" dirty="0">
              <a:solidFill>
                <a:srgbClr val="9BBB59">
                  <a:lumMod val="75000"/>
                </a:srgb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79840" y="6095456"/>
            <a:ext cx="2300288" cy="471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grpSp>
        <p:nvGrpSpPr>
          <p:cNvPr id="144" name="Grupo 143"/>
          <p:cNvGrpSpPr/>
          <p:nvPr/>
        </p:nvGrpSpPr>
        <p:grpSpPr>
          <a:xfrm>
            <a:off x="2991214" y="2209360"/>
            <a:ext cx="971550" cy="1790191"/>
            <a:chOff x="2557463" y="1212905"/>
            <a:chExt cx="971550" cy="1790191"/>
          </a:xfrm>
        </p:grpSpPr>
        <p:sp>
          <p:nvSpPr>
            <p:cNvPr id="23" name="Rectángulo redondeado 22"/>
            <p:cNvSpPr/>
            <p:nvPr/>
          </p:nvSpPr>
          <p:spPr>
            <a:xfrm>
              <a:off x="2671763" y="1312917"/>
              <a:ext cx="728663" cy="60923"/>
            </a:xfrm>
            <a:prstGeom prst="roundRect">
              <a:avLst/>
            </a:prstGeom>
            <a:solidFill>
              <a:srgbClr val="FFDF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24" name="Rectángulo redondeado 23"/>
            <p:cNvSpPr/>
            <p:nvPr/>
          </p:nvSpPr>
          <p:spPr>
            <a:xfrm>
              <a:off x="2671762" y="2145975"/>
              <a:ext cx="728663" cy="211456"/>
            </a:xfrm>
            <a:prstGeom prst="roundRect">
              <a:avLst/>
            </a:prstGeom>
            <a:solidFill>
              <a:srgbClr val="FFDF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25" name="Rectángulo redondeado 24"/>
            <p:cNvSpPr/>
            <p:nvPr/>
          </p:nvSpPr>
          <p:spPr>
            <a:xfrm>
              <a:off x="2666998" y="2448853"/>
              <a:ext cx="728663" cy="211456"/>
            </a:xfrm>
            <a:prstGeom prst="roundRect">
              <a:avLst/>
            </a:prstGeom>
            <a:solidFill>
              <a:srgbClr val="FFDF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2557463" y="1212905"/>
              <a:ext cx="971550" cy="179019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27" name="Rectángulo redondeado 26"/>
            <p:cNvSpPr/>
            <p:nvPr/>
          </p:nvSpPr>
          <p:spPr>
            <a:xfrm>
              <a:off x="2671762" y="2737828"/>
              <a:ext cx="728663" cy="211456"/>
            </a:xfrm>
            <a:prstGeom prst="roundRect">
              <a:avLst/>
            </a:prstGeom>
            <a:solidFill>
              <a:srgbClr val="FFDF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2667000" y="1465317"/>
              <a:ext cx="728663" cy="60923"/>
            </a:xfrm>
            <a:prstGeom prst="roundRect">
              <a:avLst/>
            </a:prstGeom>
            <a:solidFill>
              <a:srgbClr val="FFDF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2666999" y="1643772"/>
              <a:ext cx="728663" cy="60923"/>
            </a:xfrm>
            <a:prstGeom prst="roundRect">
              <a:avLst/>
            </a:prstGeom>
            <a:solidFill>
              <a:srgbClr val="FFDF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2676521" y="1810460"/>
              <a:ext cx="728663" cy="60923"/>
            </a:xfrm>
            <a:prstGeom prst="roundRect">
              <a:avLst/>
            </a:prstGeom>
            <a:solidFill>
              <a:srgbClr val="FFDF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2671756" y="1977148"/>
              <a:ext cx="728663" cy="60923"/>
            </a:xfrm>
            <a:prstGeom prst="roundRect">
              <a:avLst/>
            </a:prstGeom>
            <a:solidFill>
              <a:srgbClr val="FFDF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</a:endParaRPr>
            </a:p>
          </p:txBody>
        </p:sp>
      </p:grpSp>
      <p:sp>
        <p:nvSpPr>
          <p:cNvPr id="33" name="Combinar 32"/>
          <p:cNvSpPr/>
          <p:nvPr/>
        </p:nvSpPr>
        <p:spPr>
          <a:xfrm>
            <a:off x="4010074" y="2250110"/>
            <a:ext cx="185737" cy="1822107"/>
          </a:xfrm>
          <a:prstGeom prst="flowChartMerg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 rot="16200000">
            <a:off x="3590589" y="2909096"/>
            <a:ext cx="1370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prstClr val="black"/>
                </a:solidFill>
              </a:rPr>
              <a:t>Valor (Criterios)</a:t>
            </a:r>
            <a:endParaRPr lang="es-CO" sz="1400" dirty="0">
              <a:solidFill>
                <a:prstClr val="black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4141432" y="21854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prstClr val="black"/>
                </a:solidFill>
              </a:rPr>
              <a:t>+</a:t>
            </a:r>
            <a:endParaRPr lang="es-CO" dirty="0">
              <a:solidFill>
                <a:prstClr val="black"/>
              </a:solidFill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144053" y="3587331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smtClean="0">
                <a:solidFill>
                  <a:prstClr val="black"/>
                </a:solidFill>
              </a:rPr>
              <a:t>-</a:t>
            </a:r>
            <a:endParaRPr lang="es-CO" sz="2000" dirty="0">
              <a:solidFill>
                <a:prstClr val="black"/>
              </a:solidFill>
            </a:endParaRPr>
          </a:p>
        </p:txBody>
      </p:sp>
      <p:sp>
        <p:nvSpPr>
          <p:cNvPr id="64" name="Triángulo isósceles 63"/>
          <p:cNvSpPr/>
          <p:nvPr/>
        </p:nvSpPr>
        <p:spPr>
          <a:xfrm rot="21406601">
            <a:off x="3467356" y="4571418"/>
            <a:ext cx="607449" cy="323433"/>
          </a:xfrm>
          <a:prstGeom prst="triangle">
            <a:avLst>
              <a:gd name="adj" fmla="val 464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65" name="CuadroTexto 64"/>
          <p:cNvSpPr txBox="1"/>
          <p:nvPr/>
        </p:nvSpPr>
        <p:spPr>
          <a:xfrm>
            <a:off x="3006145" y="4007515"/>
            <a:ext cx="115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smtClean="0">
                <a:solidFill>
                  <a:prstClr val="black"/>
                </a:solidFill>
              </a:rPr>
              <a:t>Consolidación y </a:t>
            </a:r>
            <a:r>
              <a:rPr lang="es-CO" sz="1200" dirty="0" smtClean="0">
                <a:solidFill>
                  <a:prstClr val="black"/>
                </a:solidFill>
              </a:rPr>
              <a:t>Priorización </a:t>
            </a:r>
            <a:r>
              <a:rPr lang="es-CO" sz="1200" dirty="0" smtClean="0">
                <a:solidFill>
                  <a:prstClr val="black"/>
                </a:solidFill>
              </a:rPr>
              <a:t>de iniciativas </a:t>
            </a:r>
            <a:endParaRPr lang="es-CO" sz="1200" dirty="0">
              <a:solidFill>
                <a:prstClr val="black"/>
              </a:solidFill>
            </a:endParaRPr>
          </a:p>
        </p:txBody>
      </p:sp>
      <p:cxnSp>
        <p:nvCxnSpPr>
          <p:cNvPr id="69" name="Conector recto 68"/>
          <p:cNvCxnSpPr/>
          <p:nvPr/>
        </p:nvCxnSpPr>
        <p:spPr>
          <a:xfrm>
            <a:off x="6148116" y="857208"/>
            <a:ext cx="0" cy="7983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Elipse 69"/>
          <p:cNvSpPr/>
          <p:nvPr/>
        </p:nvSpPr>
        <p:spPr>
          <a:xfrm>
            <a:off x="5990702" y="526166"/>
            <a:ext cx="276882" cy="278917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6235034" y="436825"/>
            <a:ext cx="83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smtClean="0">
                <a:solidFill>
                  <a:srgbClr val="C00000"/>
                </a:solidFill>
              </a:rPr>
              <a:t>Sprint Planning</a:t>
            </a:r>
            <a:endParaRPr lang="es-CO" sz="1400" b="1" dirty="0">
              <a:solidFill>
                <a:srgbClr val="C00000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497029" y="1658095"/>
            <a:ext cx="244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 smtClean="0">
                <a:solidFill>
                  <a:prstClr val="black"/>
                </a:solidFill>
              </a:rPr>
              <a:t>Product</a:t>
            </a:r>
            <a:r>
              <a:rPr lang="es-ES" sz="1200" dirty="0" smtClean="0">
                <a:solidFill>
                  <a:prstClr val="black"/>
                </a:solidFill>
              </a:rPr>
              <a:t> </a:t>
            </a:r>
            <a:r>
              <a:rPr lang="es-ES" sz="1200" dirty="0" err="1" smtClean="0">
                <a:solidFill>
                  <a:prstClr val="black"/>
                </a:solidFill>
              </a:rPr>
              <a:t>Owner</a:t>
            </a:r>
            <a:endParaRPr lang="es-ES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 smtClean="0">
                <a:solidFill>
                  <a:prstClr val="black"/>
                </a:solidFill>
              </a:rPr>
              <a:t>Scrum</a:t>
            </a:r>
            <a:r>
              <a:rPr lang="es-ES" sz="1200" dirty="0" smtClean="0">
                <a:solidFill>
                  <a:prstClr val="black"/>
                </a:solidFill>
              </a:rPr>
              <a:t> Master</a:t>
            </a:r>
            <a:endParaRPr lang="es-CO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prstClr val="black"/>
                </a:solidFill>
              </a:rPr>
              <a:t>Equipo </a:t>
            </a:r>
            <a:r>
              <a:rPr lang="es-ES" sz="1200" dirty="0" err="1" smtClean="0">
                <a:solidFill>
                  <a:prstClr val="black"/>
                </a:solidFill>
              </a:rPr>
              <a:t>Automatizador</a:t>
            </a:r>
            <a:endParaRPr lang="es-E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200" dirty="0" smtClean="0">
              <a:solidFill>
                <a:prstClr val="black"/>
              </a:solidFill>
            </a:endParaRPr>
          </a:p>
          <a:p>
            <a:endParaRPr lang="es-CO" sz="1200" dirty="0">
              <a:solidFill>
                <a:prstClr val="black"/>
              </a:solidFill>
            </a:endParaRPr>
          </a:p>
        </p:txBody>
      </p:sp>
      <p:cxnSp>
        <p:nvCxnSpPr>
          <p:cNvPr id="74" name="Conector recto 73"/>
          <p:cNvCxnSpPr/>
          <p:nvPr/>
        </p:nvCxnSpPr>
        <p:spPr>
          <a:xfrm>
            <a:off x="5497030" y="2280321"/>
            <a:ext cx="15669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CuadroTexto 74"/>
          <p:cNvSpPr txBox="1"/>
          <p:nvPr/>
        </p:nvSpPr>
        <p:spPr>
          <a:xfrm>
            <a:off x="5676013" y="2273186"/>
            <a:ext cx="1613832" cy="277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prstClr val="black"/>
                </a:solidFill>
              </a:rPr>
              <a:t>Meta del Sprint</a:t>
            </a:r>
          </a:p>
        </p:txBody>
      </p:sp>
      <p:cxnSp>
        <p:nvCxnSpPr>
          <p:cNvPr id="78" name="Conector recto 77"/>
          <p:cNvCxnSpPr/>
          <p:nvPr/>
        </p:nvCxnSpPr>
        <p:spPr>
          <a:xfrm flipV="1">
            <a:off x="8113341" y="2329863"/>
            <a:ext cx="687318" cy="30311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Elipse 78"/>
          <p:cNvSpPr/>
          <p:nvPr/>
        </p:nvSpPr>
        <p:spPr>
          <a:xfrm rot="16200000">
            <a:off x="8790450" y="2110578"/>
            <a:ext cx="276882" cy="278917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black"/>
              </a:solidFill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8497643" y="1767163"/>
            <a:ext cx="64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solidFill>
                  <a:srgbClr val="C00000"/>
                </a:solidFill>
              </a:rPr>
              <a:t>Daily</a:t>
            </a:r>
            <a:endParaRPr lang="es-CO" sz="1400" b="1" dirty="0">
              <a:solidFill>
                <a:srgbClr val="C00000"/>
              </a:solidFill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6739698" y="2617951"/>
            <a:ext cx="183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dirty="0" smtClean="0">
                <a:solidFill>
                  <a:prstClr val="black"/>
                </a:solidFill>
              </a:rPr>
              <a:t>Equipo </a:t>
            </a:r>
            <a:r>
              <a:rPr lang="es-CO" sz="1200" dirty="0" err="1" smtClean="0">
                <a:solidFill>
                  <a:prstClr val="black"/>
                </a:solidFill>
              </a:rPr>
              <a:t>Automatizador</a:t>
            </a:r>
            <a:endParaRPr lang="es-CO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 smtClean="0">
                <a:solidFill>
                  <a:prstClr val="black"/>
                </a:solidFill>
              </a:rPr>
              <a:t>Scrum</a:t>
            </a:r>
            <a:r>
              <a:rPr lang="es-ES" sz="1200" dirty="0" smtClean="0">
                <a:solidFill>
                  <a:prstClr val="black"/>
                </a:solidFill>
              </a:rPr>
              <a:t> Master (*) </a:t>
            </a:r>
            <a:endParaRPr lang="es-CO" sz="1200" dirty="0">
              <a:solidFill>
                <a:prstClr val="black"/>
              </a:solidFill>
            </a:endParaRPr>
          </a:p>
        </p:txBody>
      </p:sp>
      <p:cxnSp>
        <p:nvCxnSpPr>
          <p:cNvPr id="90" name="Conector recto 89"/>
          <p:cNvCxnSpPr/>
          <p:nvPr/>
        </p:nvCxnSpPr>
        <p:spPr>
          <a:xfrm>
            <a:off x="8066449" y="4829501"/>
            <a:ext cx="687600" cy="414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Elipse 90"/>
          <p:cNvSpPr/>
          <p:nvPr/>
        </p:nvSpPr>
        <p:spPr>
          <a:xfrm rot="16200000">
            <a:off x="8790260" y="5180332"/>
            <a:ext cx="276882" cy="278917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black"/>
              </a:solidFill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8336965" y="5500338"/>
            <a:ext cx="81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rgbClr val="C00000"/>
                </a:solidFill>
              </a:rPr>
              <a:t>Review</a:t>
            </a:r>
            <a:endParaRPr lang="es-CO" sz="1400" b="1" dirty="0">
              <a:solidFill>
                <a:srgbClr val="C00000"/>
              </a:solidFill>
            </a:endParaRPr>
          </a:p>
        </p:txBody>
      </p:sp>
      <p:sp>
        <p:nvSpPr>
          <p:cNvPr id="98" name="CuadroTexto 97"/>
          <p:cNvSpPr txBox="1"/>
          <p:nvPr/>
        </p:nvSpPr>
        <p:spPr>
          <a:xfrm>
            <a:off x="4501501" y="4517754"/>
            <a:ext cx="183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 smtClean="0">
                <a:solidFill>
                  <a:prstClr val="black"/>
                </a:solidFill>
              </a:rPr>
              <a:t>Product</a:t>
            </a:r>
            <a:r>
              <a:rPr lang="es-ES" sz="1200" dirty="0" smtClean="0">
                <a:solidFill>
                  <a:prstClr val="black"/>
                </a:solidFill>
              </a:rPr>
              <a:t> </a:t>
            </a:r>
            <a:r>
              <a:rPr lang="es-ES" sz="1200" dirty="0" err="1" smtClean="0">
                <a:solidFill>
                  <a:prstClr val="black"/>
                </a:solidFill>
              </a:rPr>
              <a:t>Owner</a:t>
            </a:r>
            <a:endParaRPr lang="es-CO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 smtClean="0">
                <a:solidFill>
                  <a:prstClr val="black"/>
                </a:solidFill>
              </a:rPr>
              <a:t>Scrum</a:t>
            </a:r>
            <a:r>
              <a:rPr lang="es-ES" sz="1200" dirty="0" smtClean="0">
                <a:solidFill>
                  <a:prstClr val="black"/>
                </a:solidFill>
              </a:rPr>
              <a:t> Master</a:t>
            </a:r>
            <a:endParaRPr lang="es-CO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prstClr val="black"/>
                </a:solidFill>
              </a:rPr>
              <a:t>Equipo </a:t>
            </a:r>
            <a:r>
              <a:rPr lang="es-ES" sz="1200" dirty="0" err="1" smtClean="0">
                <a:solidFill>
                  <a:prstClr val="black"/>
                </a:solidFill>
              </a:rPr>
              <a:t>Automatizador</a:t>
            </a:r>
            <a:endParaRPr lang="es-CO" sz="1200" dirty="0" smtClean="0">
              <a:solidFill>
                <a:prstClr val="black"/>
              </a:solidFill>
            </a:endParaRPr>
          </a:p>
        </p:txBody>
      </p:sp>
      <p:cxnSp>
        <p:nvCxnSpPr>
          <p:cNvPr id="99" name="Conector recto 98"/>
          <p:cNvCxnSpPr/>
          <p:nvPr/>
        </p:nvCxnSpPr>
        <p:spPr>
          <a:xfrm>
            <a:off x="5341073" y="5647601"/>
            <a:ext cx="1" cy="72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Elipse 99"/>
          <p:cNvSpPr/>
          <p:nvPr/>
        </p:nvSpPr>
        <p:spPr>
          <a:xfrm rot="16200000">
            <a:off x="5211953" y="6344493"/>
            <a:ext cx="276882" cy="278917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black"/>
              </a:solidFill>
            </a:endParaRPr>
          </a:p>
        </p:txBody>
      </p:sp>
      <p:sp>
        <p:nvSpPr>
          <p:cNvPr id="110" name="CuadroTexto 109"/>
          <p:cNvSpPr txBox="1"/>
          <p:nvPr/>
        </p:nvSpPr>
        <p:spPr>
          <a:xfrm>
            <a:off x="5506798" y="6319271"/>
            <a:ext cx="1636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400" b="1">
                <a:solidFill>
                  <a:srgbClr val="C00000"/>
                </a:solidFill>
              </a:defRPr>
            </a:lvl1pPr>
          </a:lstStyle>
          <a:p>
            <a:r>
              <a:rPr lang="es-CO" dirty="0"/>
              <a:t>Retrospective</a:t>
            </a:r>
          </a:p>
        </p:txBody>
      </p:sp>
      <p:sp>
        <p:nvSpPr>
          <p:cNvPr id="112" name="CuadroTexto 111"/>
          <p:cNvSpPr txBox="1"/>
          <p:nvPr/>
        </p:nvSpPr>
        <p:spPr>
          <a:xfrm>
            <a:off x="3009030" y="1588884"/>
            <a:ext cx="839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1400" b="1">
                <a:solidFill>
                  <a:srgbClr val="C00000"/>
                </a:solidFill>
              </a:defRPr>
            </a:lvl1pPr>
          </a:lstStyle>
          <a:p>
            <a:pPr algn="ctr"/>
            <a:r>
              <a:rPr lang="es-CO" sz="1600" dirty="0" smtClean="0"/>
              <a:t>PO</a:t>
            </a:r>
          </a:p>
          <a:p>
            <a:pPr algn="ctr"/>
            <a:r>
              <a:rPr lang="es-ES" sz="1600" dirty="0" smtClean="0"/>
              <a:t>Célula</a:t>
            </a:r>
            <a:endParaRPr lang="es-CO" sz="16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5997199" y="51865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 dirty="0" smtClean="0">
                <a:solidFill>
                  <a:prstClr val="black"/>
                </a:solidFill>
              </a:rPr>
              <a:t>1</a:t>
            </a:r>
            <a:endParaRPr lang="es-CO" sz="1600" b="1" dirty="0">
              <a:solidFill>
                <a:prstClr val="black"/>
              </a:solidFill>
            </a:endParaRPr>
          </a:p>
        </p:txBody>
      </p:sp>
      <p:sp>
        <p:nvSpPr>
          <p:cNvPr id="132" name="CuadroTexto 131"/>
          <p:cNvSpPr txBox="1"/>
          <p:nvPr/>
        </p:nvSpPr>
        <p:spPr>
          <a:xfrm>
            <a:off x="8800659" y="20998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 dirty="0" smtClean="0">
                <a:solidFill>
                  <a:prstClr val="black"/>
                </a:solidFill>
              </a:rPr>
              <a:t>2</a:t>
            </a:r>
            <a:endParaRPr lang="es-CO" sz="1600" b="1" dirty="0">
              <a:solidFill>
                <a:prstClr val="black"/>
              </a:solidFill>
            </a:endParaRPr>
          </a:p>
        </p:txBody>
      </p:sp>
      <p:sp>
        <p:nvSpPr>
          <p:cNvPr id="134" name="CuadroTexto 133"/>
          <p:cNvSpPr txBox="1"/>
          <p:nvPr/>
        </p:nvSpPr>
        <p:spPr>
          <a:xfrm>
            <a:off x="8794291" y="518414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prstClr val="black"/>
                </a:solidFill>
              </a:rPr>
              <a:t>3</a:t>
            </a:r>
            <a:endParaRPr lang="es-CO" sz="1600" b="1" dirty="0">
              <a:solidFill>
                <a:prstClr val="black"/>
              </a:solidFill>
            </a:endParaRPr>
          </a:p>
        </p:txBody>
      </p:sp>
      <p:sp>
        <p:nvSpPr>
          <p:cNvPr id="135" name="CuadroTexto 134"/>
          <p:cNvSpPr txBox="1"/>
          <p:nvPr/>
        </p:nvSpPr>
        <p:spPr>
          <a:xfrm>
            <a:off x="5217940" y="6314793"/>
            <a:ext cx="255583" cy="34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smtClean="0">
                <a:solidFill>
                  <a:prstClr val="black"/>
                </a:solidFill>
              </a:rPr>
              <a:t>4</a:t>
            </a:r>
            <a:endParaRPr lang="es-CO" sz="1600" b="1" dirty="0">
              <a:solidFill>
                <a:prstClr val="black"/>
              </a:solidFill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645573" y="2079002"/>
            <a:ext cx="1084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rgbClr val="C00000"/>
                </a:solidFill>
              </a:rPr>
              <a:t>QA Funcional*</a:t>
            </a:r>
            <a:endParaRPr lang="es-CO" sz="1400" b="1" dirty="0">
              <a:solidFill>
                <a:srgbClr val="C00000"/>
              </a:solidFill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0" y="6440067"/>
            <a:ext cx="5124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solidFill>
                  <a:prstClr val="black"/>
                </a:solidFill>
              </a:rPr>
              <a:t>Los QA deben tener claro los criterios de viabilidad de automatización*</a:t>
            </a:r>
            <a:endParaRPr lang="es-CO" sz="1200" dirty="0">
              <a:solidFill>
                <a:prstClr val="black"/>
              </a:solidFill>
            </a:endParaRPr>
          </a:p>
        </p:txBody>
      </p:sp>
      <p:cxnSp>
        <p:nvCxnSpPr>
          <p:cNvPr id="96" name="Conector recto 95"/>
          <p:cNvCxnSpPr/>
          <p:nvPr/>
        </p:nvCxnSpPr>
        <p:spPr>
          <a:xfrm>
            <a:off x="6738524" y="3032043"/>
            <a:ext cx="15669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CuadroTexto 100"/>
          <p:cNvSpPr txBox="1"/>
          <p:nvPr/>
        </p:nvSpPr>
        <p:spPr>
          <a:xfrm>
            <a:off x="6718214" y="3048354"/>
            <a:ext cx="2425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prstClr val="black"/>
                </a:solidFill>
              </a:rPr>
              <a:t>-Entendimiento de Trabajo</a:t>
            </a:r>
          </a:p>
          <a:p>
            <a:r>
              <a:rPr lang="es-ES" sz="1200" dirty="0" smtClean="0">
                <a:solidFill>
                  <a:prstClr val="black"/>
                </a:solidFill>
              </a:rPr>
              <a:t>-Impedimentos</a:t>
            </a:r>
            <a:endParaRPr lang="es-CO" sz="1200" dirty="0">
              <a:solidFill>
                <a:prstClr val="black"/>
              </a:solidFill>
            </a:endParaRPr>
          </a:p>
        </p:txBody>
      </p:sp>
      <p:sp>
        <p:nvSpPr>
          <p:cNvPr id="102" name="CuadroTexto 101"/>
          <p:cNvSpPr txBox="1"/>
          <p:nvPr/>
        </p:nvSpPr>
        <p:spPr>
          <a:xfrm>
            <a:off x="6419573" y="4024139"/>
            <a:ext cx="183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 smtClean="0">
                <a:solidFill>
                  <a:prstClr val="black"/>
                </a:solidFill>
              </a:rPr>
              <a:t>Product</a:t>
            </a:r>
            <a:r>
              <a:rPr lang="es-ES" sz="1200" dirty="0" smtClean="0">
                <a:solidFill>
                  <a:prstClr val="black"/>
                </a:solidFill>
              </a:rPr>
              <a:t> </a:t>
            </a:r>
            <a:r>
              <a:rPr lang="es-ES" sz="1200" dirty="0" err="1" smtClean="0">
                <a:solidFill>
                  <a:prstClr val="black"/>
                </a:solidFill>
              </a:rPr>
              <a:t>Owner</a:t>
            </a:r>
            <a:endParaRPr lang="es-ES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prstClr val="black"/>
                </a:solidFill>
              </a:rPr>
              <a:t>Equipo </a:t>
            </a:r>
            <a:r>
              <a:rPr lang="es-ES" sz="1200" dirty="0" err="1" smtClean="0">
                <a:solidFill>
                  <a:prstClr val="black"/>
                </a:solidFill>
              </a:rPr>
              <a:t>Automatizador</a:t>
            </a:r>
            <a:endParaRPr lang="es-ES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 smtClean="0">
                <a:solidFill>
                  <a:prstClr val="black"/>
                </a:solidFill>
              </a:rPr>
              <a:t>Scrum</a:t>
            </a:r>
            <a:r>
              <a:rPr lang="es-ES" sz="1200" dirty="0" smtClean="0">
                <a:solidFill>
                  <a:prstClr val="black"/>
                </a:solidFill>
              </a:rPr>
              <a:t> Master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prstClr val="black"/>
                </a:solidFill>
              </a:rPr>
              <a:t>QA</a:t>
            </a:r>
            <a:endParaRPr lang="es-CO" sz="1200" dirty="0">
              <a:solidFill>
                <a:prstClr val="black"/>
              </a:solidFill>
            </a:endParaRPr>
          </a:p>
        </p:txBody>
      </p:sp>
      <p:cxnSp>
        <p:nvCxnSpPr>
          <p:cNvPr id="103" name="Conector recto 102"/>
          <p:cNvCxnSpPr/>
          <p:nvPr/>
        </p:nvCxnSpPr>
        <p:spPr>
          <a:xfrm>
            <a:off x="6482238" y="4823169"/>
            <a:ext cx="15669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CuadroTexto 103"/>
          <p:cNvSpPr txBox="1"/>
          <p:nvPr/>
        </p:nvSpPr>
        <p:spPr>
          <a:xfrm>
            <a:off x="6391591" y="4816034"/>
            <a:ext cx="1975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prstClr val="black"/>
                </a:solidFill>
              </a:rPr>
              <a:t>-PBI Terminado</a:t>
            </a:r>
          </a:p>
          <a:p>
            <a:r>
              <a:rPr lang="es-ES" sz="1200" dirty="0" smtClean="0">
                <a:solidFill>
                  <a:prstClr val="black"/>
                </a:solidFill>
              </a:rPr>
              <a:t>-Explicación de incrementos</a:t>
            </a:r>
          </a:p>
          <a:p>
            <a:r>
              <a:rPr lang="es-ES" sz="1200" dirty="0" smtClean="0">
                <a:solidFill>
                  <a:prstClr val="black"/>
                </a:solidFill>
              </a:rPr>
              <a:t>-</a:t>
            </a:r>
            <a:r>
              <a:rPr lang="es-ES" sz="1200" dirty="0" err="1" smtClean="0">
                <a:solidFill>
                  <a:prstClr val="black"/>
                </a:solidFill>
              </a:rPr>
              <a:t>Info</a:t>
            </a:r>
            <a:r>
              <a:rPr lang="es-ES" sz="1200" dirty="0" smtClean="0">
                <a:solidFill>
                  <a:prstClr val="black"/>
                </a:solidFill>
              </a:rPr>
              <a:t> para siguiente Sprint</a:t>
            </a:r>
          </a:p>
        </p:txBody>
      </p:sp>
      <p:cxnSp>
        <p:nvCxnSpPr>
          <p:cNvPr id="111" name="Conector recto 110"/>
          <p:cNvCxnSpPr/>
          <p:nvPr/>
        </p:nvCxnSpPr>
        <p:spPr>
          <a:xfrm>
            <a:off x="4635837" y="5177348"/>
            <a:ext cx="15669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CuadroTexto 112"/>
          <p:cNvSpPr txBox="1"/>
          <p:nvPr/>
        </p:nvSpPr>
        <p:spPr>
          <a:xfrm>
            <a:off x="4621202" y="5173656"/>
            <a:ext cx="16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prstClr val="black"/>
                </a:solidFill>
              </a:rPr>
              <a:t>-Mejoras potenciales</a:t>
            </a:r>
          </a:p>
          <a:p>
            <a:r>
              <a:rPr lang="es-ES" sz="1200" dirty="0" smtClean="0">
                <a:solidFill>
                  <a:prstClr val="black"/>
                </a:solidFill>
              </a:rPr>
              <a:t>-Plan de mejoras</a:t>
            </a:r>
            <a:endParaRPr lang="es-CO" sz="1200" dirty="0">
              <a:solidFill>
                <a:prstClr val="black"/>
              </a:solidFill>
            </a:endParaRPr>
          </a:p>
        </p:txBody>
      </p:sp>
      <p:sp>
        <p:nvSpPr>
          <p:cNvPr id="114" name="CuadroTexto 113"/>
          <p:cNvSpPr txBox="1"/>
          <p:nvPr/>
        </p:nvSpPr>
        <p:spPr>
          <a:xfrm>
            <a:off x="4998420" y="3119597"/>
            <a:ext cx="134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rgbClr val="C00000"/>
                </a:solidFill>
              </a:rPr>
              <a:t>Sprint </a:t>
            </a:r>
          </a:p>
          <a:p>
            <a:pPr algn="ctr"/>
            <a:r>
              <a:rPr lang="es-CO" sz="2000" b="1" dirty="0">
                <a:solidFill>
                  <a:srgbClr val="C00000"/>
                </a:solidFill>
              </a:rPr>
              <a:t>2</a:t>
            </a:r>
            <a:r>
              <a:rPr lang="es-CO" sz="2000" b="1" dirty="0" smtClean="0">
                <a:solidFill>
                  <a:srgbClr val="C00000"/>
                </a:solidFill>
              </a:rPr>
              <a:t> semanas</a:t>
            </a:r>
            <a:endParaRPr lang="es-CO" sz="2000" b="1" dirty="0">
              <a:solidFill>
                <a:srgbClr val="C00000"/>
              </a:solidFill>
            </a:endParaRPr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06" y="2854308"/>
            <a:ext cx="451239" cy="451239"/>
          </a:xfrm>
          <a:prstGeom prst="rect">
            <a:avLst/>
          </a:prstGeom>
          <a:ln w="3175">
            <a:noFill/>
          </a:ln>
        </p:spPr>
      </p:pic>
      <p:cxnSp>
        <p:nvCxnSpPr>
          <p:cNvPr id="76" name="4 Conector recto"/>
          <p:cNvCxnSpPr/>
          <p:nvPr/>
        </p:nvCxnSpPr>
        <p:spPr>
          <a:xfrm>
            <a:off x="77794" y="425102"/>
            <a:ext cx="7920000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646545" y="3326992"/>
            <a:ext cx="117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smtClean="0">
                <a:solidFill>
                  <a:prstClr val="black"/>
                </a:solidFill>
              </a:rPr>
              <a:t>Diligenciar matriz y enviar a PO</a:t>
            </a:r>
            <a:endParaRPr lang="es-CO" sz="1200" dirty="0">
              <a:solidFill>
                <a:prstClr val="black"/>
              </a:solidFill>
            </a:endParaRPr>
          </a:p>
        </p:txBody>
      </p:sp>
      <p:cxnSp>
        <p:nvCxnSpPr>
          <p:cNvPr id="84" name="Conector recto 83"/>
          <p:cNvCxnSpPr/>
          <p:nvPr/>
        </p:nvCxnSpPr>
        <p:spPr>
          <a:xfrm>
            <a:off x="4267866" y="1153662"/>
            <a:ext cx="454711" cy="7992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2726073" y="642805"/>
            <a:ext cx="1240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smtClean="0">
                <a:solidFill>
                  <a:srgbClr val="C00000"/>
                </a:solidFill>
              </a:rPr>
              <a:t>Refinamiento</a:t>
            </a:r>
            <a:endParaRPr lang="es-CO" sz="1400" b="1" dirty="0">
              <a:solidFill>
                <a:srgbClr val="C00000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4075180" y="878536"/>
            <a:ext cx="276882" cy="278917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4077019" y="85978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 dirty="0" smtClean="0">
                <a:solidFill>
                  <a:prstClr val="black"/>
                </a:solidFill>
              </a:rPr>
              <a:t>0</a:t>
            </a:r>
            <a:endParaRPr lang="es-CO" sz="1600" b="1" dirty="0">
              <a:solidFill>
                <a:prstClr val="black"/>
              </a:solidFill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2562983" y="851063"/>
            <a:ext cx="1613832" cy="277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solidFill>
                  <a:prstClr val="black"/>
                </a:solidFill>
              </a:rPr>
              <a:t>Construcción de Flujo</a:t>
            </a:r>
            <a:endParaRPr lang="es-CO" sz="1200" dirty="0">
              <a:solidFill>
                <a:prstClr val="black"/>
              </a:solidFill>
            </a:endParaRPr>
          </a:p>
        </p:txBody>
      </p:sp>
      <p:sp>
        <p:nvSpPr>
          <p:cNvPr id="95" name="CuadroTexto 94"/>
          <p:cNvSpPr txBox="1"/>
          <p:nvPr/>
        </p:nvSpPr>
        <p:spPr>
          <a:xfrm>
            <a:off x="173620" y="1533643"/>
            <a:ext cx="1917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prstClr val="black"/>
                </a:solidFill>
              </a:rPr>
              <a:t>+ Iniciativa automatización</a:t>
            </a:r>
          </a:p>
          <a:p>
            <a:pPr algn="ctr"/>
            <a:r>
              <a:rPr lang="es-ES" sz="1200" dirty="0" smtClean="0">
                <a:solidFill>
                  <a:prstClr val="black"/>
                </a:solidFill>
              </a:rPr>
              <a:t>+Plan de Pruebas</a:t>
            </a:r>
            <a:endParaRPr lang="es-CO" sz="1200" dirty="0">
              <a:solidFill>
                <a:prstClr val="black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07162" y="1170218"/>
            <a:ext cx="863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1" u="sng" dirty="0" smtClean="0">
                <a:solidFill>
                  <a:prstClr val="black"/>
                </a:solidFill>
              </a:rPr>
              <a:t>PROYECTO</a:t>
            </a:r>
            <a:endParaRPr lang="es-ES" sz="1200" b="1" u="sng" dirty="0">
              <a:solidFill>
                <a:prstClr val="black"/>
              </a:solidFill>
            </a:endParaRPr>
          </a:p>
        </p:txBody>
      </p:sp>
      <p:cxnSp>
        <p:nvCxnSpPr>
          <p:cNvPr id="37" name="Conector recto de flecha 36"/>
          <p:cNvCxnSpPr>
            <a:endCxn id="112" idx="1"/>
          </p:cNvCxnSpPr>
          <p:nvPr/>
        </p:nvCxnSpPr>
        <p:spPr>
          <a:xfrm>
            <a:off x="2141383" y="1881271"/>
            <a:ext cx="867647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104"/>
          <p:cNvCxnSpPr/>
          <p:nvPr/>
        </p:nvCxnSpPr>
        <p:spPr>
          <a:xfrm flipV="1">
            <a:off x="1608582" y="3161163"/>
            <a:ext cx="1117491" cy="80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8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053754" y="7523"/>
            <a:ext cx="1008184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9" name="CuadroTexto 108"/>
          <p:cNvSpPr txBox="1"/>
          <p:nvPr/>
        </p:nvSpPr>
        <p:spPr>
          <a:xfrm>
            <a:off x="481177" y="348827"/>
            <a:ext cx="3797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s-ES" sz="2800" dirty="0" smtClean="0"/>
              <a:t>Actividades del Sprint</a:t>
            </a:r>
            <a:endParaRPr lang="es-CO" sz="2800" dirty="0"/>
          </a:p>
        </p:txBody>
      </p:sp>
      <p:cxnSp>
        <p:nvCxnSpPr>
          <p:cNvPr id="110" name="4 Conector recto"/>
          <p:cNvCxnSpPr/>
          <p:nvPr/>
        </p:nvCxnSpPr>
        <p:spPr>
          <a:xfrm flipV="1">
            <a:off x="275491" y="940544"/>
            <a:ext cx="8598873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3" name="Imagen 1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5" t="39414" r="39399" b="27672"/>
          <a:stretch/>
        </p:blipFill>
        <p:spPr>
          <a:xfrm>
            <a:off x="4361357" y="5722550"/>
            <a:ext cx="729343" cy="938583"/>
          </a:xfrm>
          <a:prstGeom prst="rect">
            <a:avLst/>
          </a:prstGeom>
        </p:spPr>
      </p:pic>
      <p:sp>
        <p:nvSpPr>
          <p:cNvPr id="132" name="29 Flecha derecha"/>
          <p:cNvSpPr/>
          <p:nvPr/>
        </p:nvSpPr>
        <p:spPr>
          <a:xfrm>
            <a:off x="684218" y="1869211"/>
            <a:ext cx="8335097" cy="562477"/>
          </a:xfrm>
          <a:prstGeom prst="rightArrow">
            <a:avLst/>
          </a:prstGeom>
          <a:solidFill>
            <a:srgbClr val="F89E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SPRINT (2 SEMANAS)</a:t>
            </a:r>
          </a:p>
        </p:txBody>
      </p:sp>
      <p:cxnSp>
        <p:nvCxnSpPr>
          <p:cNvPr id="135" name="34 Conector recto de flecha"/>
          <p:cNvCxnSpPr/>
          <p:nvPr/>
        </p:nvCxnSpPr>
        <p:spPr>
          <a:xfrm>
            <a:off x="739600" y="2282795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sp>
        <p:nvSpPr>
          <p:cNvPr id="158" name="Triángulo isósceles 157"/>
          <p:cNvSpPr/>
          <p:nvPr/>
        </p:nvSpPr>
        <p:spPr>
          <a:xfrm rot="16200000">
            <a:off x="227267" y="2008051"/>
            <a:ext cx="607449" cy="323433"/>
          </a:xfrm>
          <a:prstGeom prst="triangle">
            <a:avLst>
              <a:gd name="adj" fmla="val 46442"/>
            </a:avLst>
          </a:prstGeom>
          <a:solidFill>
            <a:srgbClr val="F89E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1" name="34 Conector recto de flecha"/>
          <p:cNvCxnSpPr/>
          <p:nvPr/>
        </p:nvCxnSpPr>
        <p:spPr>
          <a:xfrm>
            <a:off x="1585442" y="2286899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cxnSp>
        <p:nvCxnSpPr>
          <p:cNvPr id="162" name="34 Conector recto de flecha"/>
          <p:cNvCxnSpPr/>
          <p:nvPr/>
        </p:nvCxnSpPr>
        <p:spPr>
          <a:xfrm>
            <a:off x="2478176" y="2286899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cxnSp>
        <p:nvCxnSpPr>
          <p:cNvPr id="163" name="34 Conector recto de flecha"/>
          <p:cNvCxnSpPr/>
          <p:nvPr/>
        </p:nvCxnSpPr>
        <p:spPr>
          <a:xfrm>
            <a:off x="3370910" y="2298622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cxnSp>
        <p:nvCxnSpPr>
          <p:cNvPr id="164" name="34 Conector recto de flecha"/>
          <p:cNvCxnSpPr/>
          <p:nvPr/>
        </p:nvCxnSpPr>
        <p:spPr>
          <a:xfrm>
            <a:off x="4263644" y="2298622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cxnSp>
        <p:nvCxnSpPr>
          <p:cNvPr id="166" name="34 Conector recto de flecha"/>
          <p:cNvCxnSpPr/>
          <p:nvPr/>
        </p:nvCxnSpPr>
        <p:spPr>
          <a:xfrm>
            <a:off x="5156378" y="2286899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cxnSp>
        <p:nvCxnSpPr>
          <p:cNvPr id="167" name="34 Conector recto de flecha"/>
          <p:cNvCxnSpPr/>
          <p:nvPr/>
        </p:nvCxnSpPr>
        <p:spPr>
          <a:xfrm>
            <a:off x="6049112" y="2286899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cxnSp>
        <p:nvCxnSpPr>
          <p:cNvPr id="168" name="34 Conector recto de flecha"/>
          <p:cNvCxnSpPr/>
          <p:nvPr/>
        </p:nvCxnSpPr>
        <p:spPr>
          <a:xfrm>
            <a:off x="6941846" y="2298622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cxnSp>
        <p:nvCxnSpPr>
          <p:cNvPr id="169" name="34 Conector recto de flecha"/>
          <p:cNvCxnSpPr/>
          <p:nvPr/>
        </p:nvCxnSpPr>
        <p:spPr>
          <a:xfrm>
            <a:off x="7834580" y="2298622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sp>
        <p:nvSpPr>
          <p:cNvPr id="170" name="Rectángulo 169"/>
          <p:cNvSpPr/>
          <p:nvPr/>
        </p:nvSpPr>
        <p:spPr>
          <a:xfrm>
            <a:off x="577034" y="288707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1</a:t>
            </a:r>
            <a:endParaRPr lang="es-CO" dirty="0"/>
          </a:p>
        </p:txBody>
      </p:sp>
      <p:sp>
        <p:nvSpPr>
          <p:cNvPr id="171" name="Rectángulo 170"/>
          <p:cNvSpPr/>
          <p:nvPr/>
        </p:nvSpPr>
        <p:spPr>
          <a:xfrm>
            <a:off x="1457591" y="2931316"/>
            <a:ext cx="26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2</a:t>
            </a:r>
            <a:endParaRPr lang="es-CO" dirty="0"/>
          </a:p>
        </p:txBody>
      </p:sp>
      <p:sp>
        <p:nvSpPr>
          <p:cNvPr id="172" name="Rectángulo 171"/>
          <p:cNvSpPr/>
          <p:nvPr/>
        </p:nvSpPr>
        <p:spPr>
          <a:xfrm>
            <a:off x="2339706" y="2931316"/>
            <a:ext cx="26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3</a:t>
            </a:r>
            <a:endParaRPr lang="es-CO" dirty="0"/>
          </a:p>
        </p:txBody>
      </p:sp>
      <p:sp>
        <p:nvSpPr>
          <p:cNvPr id="173" name="Rectángulo 172"/>
          <p:cNvSpPr/>
          <p:nvPr/>
        </p:nvSpPr>
        <p:spPr>
          <a:xfrm>
            <a:off x="3221821" y="2943039"/>
            <a:ext cx="26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4</a:t>
            </a:r>
            <a:endParaRPr lang="es-CO" dirty="0"/>
          </a:p>
        </p:txBody>
      </p:sp>
      <p:sp>
        <p:nvSpPr>
          <p:cNvPr id="174" name="Rectángulo 173"/>
          <p:cNvSpPr/>
          <p:nvPr/>
        </p:nvSpPr>
        <p:spPr>
          <a:xfrm>
            <a:off x="4103936" y="2916457"/>
            <a:ext cx="26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5</a:t>
            </a:r>
            <a:endParaRPr lang="es-CO" dirty="0"/>
          </a:p>
        </p:txBody>
      </p:sp>
      <p:sp>
        <p:nvSpPr>
          <p:cNvPr id="175" name="Rectángulo 174"/>
          <p:cNvSpPr/>
          <p:nvPr/>
        </p:nvSpPr>
        <p:spPr>
          <a:xfrm>
            <a:off x="4986051" y="2916457"/>
            <a:ext cx="26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6</a:t>
            </a:r>
            <a:endParaRPr lang="es-CO" dirty="0"/>
          </a:p>
        </p:txBody>
      </p:sp>
      <p:sp>
        <p:nvSpPr>
          <p:cNvPr id="176" name="Rectángulo 175"/>
          <p:cNvSpPr/>
          <p:nvPr/>
        </p:nvSpPr>
        <p:spPr>
          <a:xfrm>
            <a:off x="5868166" y="2931316"/>
            <a:ext cx="26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7</a:t>
            </a:r>
            <a:endParaRPr lang="es-CO" dirty="0"/>
          </a:p>
        </p:txBody>
      </p:sp>
      <p:sp>
        <p:nvSpPr>
          <p:cNvPr id="177" name="Rectángulo 176"/>
          <p:cNvSpPr/>
          <p:nvPr/>
        </p:nvSpPr>
        <p:spPr>
          <a:xfrm>
            <a:off x="6750281" y="2943039"/>
            <a:ext cx="26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8</a:t>
            </a:r>
            <a:endParaRPr lang="es-CO" dirty="0"/>
          </a:p>
        </p:txBody>
      </p:sp>
      <p:sp>
        <p:nvSpPr>
          <p:cNvPr id="178" name="Rectángulo 177"/>
          <p:cNvSpPr/>
          <p:nvPr/>
        </p:nvSpPr>
        <p:spPr>
          <a:xfrm>
            <a:off x="8514514" y="2929618"/>
            <a:ext cx="422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10</a:t>
            </a:r>
            <a:endParaRPr lang="es-CO" dirty="0"/>
          </a:p>
        </p:txBody>
      </p:sp>
      <p:cxnSp>
        <p:nvCxnSpPr>
          <p:cNvPr id="179" name="34 Conector recto de flecha"/>
          <p:cNvCxnSpPr/>
          <p:nvPr/>
        </p:nvCxnSpPr>
        <p:spPr>
          <a:xfrm>
            <a:off x="8703864" y="2298622"/>
            <a:ext cx="0" cy="570917"/>
          </a:xfrm>
          <a:prstGeom prst="straightConnector1">
            <a:avLst/>
          </a:prstGeom>
          <a:noFill/>
          <a:ln w="38100" cap="flat" cmpd="sng" algn="ctr">
            <a:solidFill>
              <a:srgbClr val="99C705"/>
            </a:solidFill>
            <a:prstDash val="solid"/>
            <a:tailEnd type="oval"/>
          </a:ln>
          <a:effectLst/>
        </p:spPr>
      </p:cxnSp>
      <p:sp>
        <p:nvSpPr>
          <p:cNvPr id="180" name="Rectángulo 179"/>
          <p:cNvSpPr/>
          <p:nvPr/>
        </p:nvSpPr>
        <p:spPr>
          <a:xfrm>
            <a:off x="7700542" y="2968183"/>
            <a:ext cx="26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9</a:t>
            </a:r>
            <a:endParaRPr lang="es-CO" dirty="0"/>
          </a:p>
        </p:txBody>
      </p:sp>
      <p:sp>
        <p:nvSpPr>
          <p:cNvPr id="181" name="CuadroTexto 180"/>
          <p:cNvSpPr txBox="1"/>
          <p:nvPr/>
        </p:nvSpPr>
        <p:spPr>
          <a:xfrm>
            <a:off x="149478" y="3203964"/>
            <a:ext cx="1160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½</a:t>
            </a:r>
            <a:endParaRPr lang="es-ES" sz="1200" dirty="0"/>
          </a:p>
          <a:p>
            <a:pPr algn="ctr"/>
            <a:r>
              <a:rPr lang="es-ES" sz="1200" dirty="0" err="1" smtClean="0"/>
              <a:t>Review</a:t>
            </a:r>
            <a:endParaRPr lang="es-ES" sz="1200" dirty="0" smtClean="0"/>
          </a:p>
          <a:p>
            <a:pPr algn="ctr"/>
            <a:r>
              <a:rPr lang="es-ES" sz="1200" dirty="0" err="1" smtClean="0"/>
              <a:t>Retrospective</a:t>
            </a:r>
            <a:endParaRPr lang="es-ES" sz="1200" dirty="0" smtClean="0"/>
          </a:p>
          <a:p>
            <a:pPr algn="ctr"/>
            <a:endParaRPr lang="es-ES" sz="1200" dirty="0" smtClean="0"/>
          </a:p>
          <a:p>
            <a:pPr algn="ctr"/>
            <a:endParaRPr lang="es-ES" sz="1200" dirty="0"/>
          </a:p>
          <a:p>
            <a:pPr algn="ctr"/>
            <a:endParaRPr lang="es-ES" sz="1200" dirty="0"/>
          </a:p>
          <a:p>
            <a:pPr algn="ctr"/>
            <a:r>
              <a:rPr lang="es-ES" sz="1200" dirty="0"/>
              <a:t>½</a:t>
            </a:r>
          </a:p>
          <a:p>
            <a:r>
              <a:rPr lang="es-ES" sz="1200" dirty="0"/>
              <a:t>Sprint </a:t>
            </a:r>
            <a:r>
              <a:rPr lang="es-ES" sz="1200" dirty="0" err="1" smtClean="0"/>
              <a:t>Planning</a:t>
            </a:r>
            <a:endParaRPr lang="es-ES" sz="1200" dirty="0"/>
          </a:p>
        </p:txBody>
      </p:sp>
      <p:sp>
        <p:nvSpPr>
          <p:cNvPr id="182" name="Abrir llave 181"/>
          <p:cNvSpPr/>
          <p:nvPr/>
        </p:nvSpPr>
        <p:spPr>
          <a:xfrm rot="16200000">
            <a:off x="2306871" y="2597374"/>
            <a:ext cx="312505" cy="1785468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3" name="CuadroTexto 182"/>
          <p:cNvSpPr txBox="1"/>
          <p:nvPr/>
        </p:nvSpPr>
        <p:spPr>
          <a:xfrm>
            <a:off x="2025422" y="3679568"/>
            <a:ext cx="896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Desarrollo</a:t>
            </a:r>
            <a:endParaRPr lang="es-CO" sz="1200" dirty="0"/>
          </a:p>
        </p:txBody>
      </p:sp>
      <p:sp>
        <p:nvSpPr>
          <p:cNvPr id="184" name="CuadroTexto 183"/>
          <p:cNvSpPr txBox="1"/>
          <p:nvPr/>
        </p:nvSpPr>
        <p:spPr>
          <a:xfrm>
            <a:off x="3746929" y="3286358"/>
            <a:ext cx="110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½ </a:t>
            </a:r>
          </a:p>
          <a:p>
            <a:r>
              <a:rPr lang="es-ES" sz="1200" dirty="0" smtClean="0"/>
              <a:t>-Refinamiento Backlog</a:t>
            </a:r>
            <a:endParaRPr lang="es-CO" sz="1200" dirty="0"/>
          </a:p>
        </p:txBody>
      </p:sp>
      <p:sp>
        <p:nvSpPr>
          <p:cNvPr id="185" name="CuadroTexto 184"/>
          <p:cNvSpPr txBox="1"/>
          <p:nvPr/>
        </p:nvSpPr>
        <p:spPr>
          <a:xfrm>
            <a:off x="3763274" y="3854144"/>
            <a:ext cx="122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-Candidatos Próximo Sprint</a:t>
            </a:r>
            <a:endParaRPr lang="es-CO" sz="1200" dirty="0"/>
          </a:p>
        </p:txBody>
      </p:sp>
      <p:sp>
        <p:nvSpPr>
          <p:cNvPr id="186" name="CuadroTexto 185"/>
          <p:cNvSpPr txBox="1"/>
          <p:nvPr/>
        </p:nvSpPr>
        <p:spPr>
          <a:xfrm>
            <a:off x="3810877" y="4431201"/>
            <a:ext cx="1000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½</a:t>
            </a:r>
          </a:p>
          <a:p>
            <a:pPr algn="ctr"/>
            <a:r>
              <a:rPr lang="es-ES" sz="1200" dirty="0" smtClean="0"/>
              <a:t> Desarrollo</a:t>
            </a:r>
            <a:endParaRPr lang="es-CO" sz="1200" dirty="0"/>
          </a:p>
        </p:txBody>
      </p:sp>
      <p:sp>
        <p:nvSpPr>
          <p:cNvPr id="187" name="Abrir llave 186"/>
          <p:cNvSpPr/>
          <p:nvPr/>
        </p:nvSpPr>
        <p:spPr>
          <a:xfrm rot="16200000">
            <a:off x="5843943" y="2632686"/>
            <a:ext cx="312505" cy="1785468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8" name="CuadroTexto 187"/>
          <p:cNvSpPr txBox="1"/>
          <p:nvPr/>
        </p:nvSpPr>
        <p:spPr>
          <a:xfrm>
            <a:off x="5562494" y="3714880"/>
            <a:ext cx="896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Desarrollo</a:t>
            </a:r>
            <a:endParaRPr lang="es-CO" sz="1200" dirty="0"/>
          </a:p>
        </p:txBody>
      </p:sp>
      <p:sp>
        <p:nvSpPr>
          <p:cNvPr id="189" name="Abrir llave 188"/>
          <p:cNvSpPr/>
          <p:nvPr/>
        </p:nvSpPr>
        <p:spPr>
          <a:xfrm rot="16200000">
            <a:off x="7654643" y="2644408"/>
            <a:ext cx="312505" cy="1785468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0" name="CuadroTexto 189"/>
          <p:cNvSpPr txBox="1"/>
          <p:nvPr/>
        </p:nvSpPr>
        <p:spPr>
          <a:xfrm>
            <a:off x="7259343" y="3725734"/>
            <a:ext cx="114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Atención de Hallazgos</a:t>
            </a:r>
            <a:endParaRPr lang="es-CO" sz="1200" dirty="0"/>
          </a:p>
        </p:txBody>
      </p:sp>
      <p:sp>
        <p:nvSpPr>
          <p:cNvPr id="3" name="Rectángulo 2"/>
          <p:cNvSpPr/>
          <p:nvPr/>
        </p:nvSpPr>
        <p:spPr>
          <a:xfrm>
            <a:off x="5362" y="2896187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 smtClean="0"/>
              <a:t>(Día)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47935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04826" y="198360"/>
            <a:ext cx="593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just"/>
            <a:r>
              <a:rPr lang="es-ES" dirty="0"/>
              <a:t>La matriz de priorización</a:t>
            </a:r>
            <a:endParaRPr lang="es-CO" dirty="0"/>
          </a:p>
        </p:txBody>
      </p:sp>
      <p:cxnSp>
        <p:nvCxnSpPr>
          <p:cNvPr id="12" name="4 Conector recto"/>
          <p:cNvCxnSpPr/>
          <p:nvPr/>
        </p:nvCxnSpPr>
        <p:spPr>
          <a:xfrm>
            <a:off x="104826" y="784811"/>
            <a:ext cx="8875989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28559368"/>
              </p:ext>
            </p:extLst>
          </p:nvPr>
        </p:nvGraphicFramePr>
        <p:xfrm>
          <a:off x="-623781" y="1003640"/>
          <a:ext cx="6338782" cy="54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Elipse 40"/>
          <p:cNvSpPr/>
          <p:nvPr/>
        </p:nvSpPr>
        <p:spPr>
          <a:xfrm>
            <a:off x="2056323" y="1536469"/>
            <a:ext cx="354235" cy="3896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/>
          <p:cNvSpPr txBox="1"/>
          <p:nvPr/>
        </p:nvSpPr>
        <p:spPr>
          <a:xfrm>
            <a:off x="2099185" y="1556796"/>
            <a:ext cx="21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4</a:t>
            </a:r>
            <a:endParaRPr lang="es-CO" b="1" dirty="0"/>
          </a:p>
        </p:txBody>
      </p:sp>
      <p:sp>
        <p:nvSpPr>
          <p:cNvPr id="47" name="Elipse 46"/>
          <p:cNvSpPr/>
          <p:nvPr/>
        </p:nvSpPr>
        <p:spPr>
          <a:xfrm>
            <a:off x="2072735" y="2681086"/>
            <a:ext cx="354235" cy="3896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CuadroTexto 47"/>
          <p:cNvSpPr txBox="1"/>
          <p:nvPr/>
        </p:nvSpPr>
        <p:spPr>
          <a:xfrm>
            <a:off x="2107977" y="2670931"/>
            <a:ext cx="21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3</a:t>
            </a:r>
            <a:endParaRPr lang="es-CO" b="1" dirty="0"/>
          </a:p>
        </p:txBody>
      </p:sp>
      <p:sp>
        <p:nvSpPr>
          <p:cNvPr id="51" name="Elipse 50"/>
          <p:cNvSpPr/>
          <p:nvPr/>
        </p:nvSpPr>
        <p:spPr>
          <a:xfrm>
            <a:off x="2086023" y="3748010"/>
            <a:ext cx="354235" cy="3896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/>
          <p:cNvSpPr txBox="1"/>
          <p:nvPr/>
        </p:nvSpPr>
        <p:spPr>
          <a:xfrm>
            <a:off x="2113645" y="3751407"/>
            <a:ext cx="21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2</a:t>
            </a:r>
          </a:p>
        </p:txBody>
      </p:sp>
      <p:sp>
        <p:nvSpPr>
          <p:cNvPr id="53" name="Elipse 52"/>
          <p:cNvSpPr/>
          <p:nvPr/>
        </p:nvSpPr>
        <p:spPr>
          <a:xfrm>
            <a:off x="2083524" y="4845065"/>
            <a:ext cx="354235" cy="3896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CuadroTexto 53"/>
          <p:cNvSpPr txBox="1"/>
          <p:nvPr/>
        </p:nvSpPr>
        <p:spPr>
          <a:xfrm>
            <a:off x="2114663" y="4843249"/>
            <a:ext cx="21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1</a:t>
            </a:r>
          </a:p>
        </p:txBody>
      </p:sp>
      <p:cxnSp>
        <p:nvCxnSpPr>
          <p:cNvPr id="77" name="Conector recto 76"/>
          <p:cNvCxnSpPr/>
          <p:nvPr/>
        </p:nvCxnSpPr>
        <p:spPr>
          <a:xfrm>
            <a:off x="5948394" y="4810436"/>
            <a:ext cx="288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 flipV="1">
            <a:off x="5948394" y="2565319"/>
            <a:ext cx="288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020" y="4969912"/>
            <a:ext cx="510736" cy="5107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82" y="3927795"/>
            <a:ext cx="512289" cy="512289"/>
          </a:xfrm>
          <a:prstGeom prst="rect">
            <a:avLst/>
          </a:prstGeom>
        </p:spPr>
      </p:pic>
      <p:sp>
        <p:nvSpPr>
          <p:cNvPr id="32" name="CuadroTexto 31"/>
          <p:cNvSpPr txBox="1"/>
          <p:nvPr/>
        </p:nvSpPr>
        <p:spPr>
          <a:xfrm>
            <a:off x="5832756" y="2684677"/>
            <a:ext cx="3148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Número de </a:t>
            </a:r>
            <a:r>
              <a:rPr lang="es-ES" sz="1600" b="1" dirty="0" smtClean="0"/>
              <a:t>aplicaciones o servicios involucrados</a:t>
            </a:r>
            <a:endParaRPr lang="es-CO" sz="16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5843581" y="4911988"/>
            <a:ext cx="3058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Definen la </a:t>
            </a:r>
            <a:r>
              <a:rPr lang="es-ES" sz="1600" b="1" dirty="0" smtClean="0"/>
              <a:t>complejidad</a:t>
            </a:r>
            <a:r>
              <a:rPr lang="es-ES" sz="1600" dirty="0" smtClean="0"/>
              <a:t> </a:t>
            </a:r>
            <a:r>
              <a:rPr lang="es-ES" dirty="0" smtClean="0"/>
              <a:t>de</a:t>
            </a:r>
            <a:r>
              <a:rPr lang="es-ES" sz="1600" dirty="0" smtClean="0"/>
              <a:t> la automatización</a:t>
            </a:r>
            <a:endParaRPr lang="es-CO" sz="16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2303195" y="5093143"/>
            <a:ext cx="2737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/>
              <a:t>Complejidad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2294432" y="3860063"/>
            <a:ext cx="2737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/>
              <a:t>Eficiencia</a:t>
            </a:r>
          </a:p>
          <a:p>
            <a:pPr algn="ctr"/>
            <a:r>
              <a:rPr lang="es-CO" sz="1100" dirty="0" smtClean="0"/>
              <a:t>Frecuencia, # Tareas, tiempo prueba manual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5832756" y="3733555"/>
            <a:ext cx="3069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/>
              <a:t>Tiempo liberado </a:t>
            </a:r>
            <a:r>
              <a:rPr lang="es-ES" sz="1600" dirty="0" smtClean="0"/>
              <a:t>gracias a la implementación de la automatización</a:t>
            </a:r>
            <a:endParaRPr lang="es-CO" sz="1600" dirty="0"/>
          </a:p>
        </p:txBody>
      </p:sp>
      <p:sp>
        <p:nvSpPr>
          <p:cNvPr id="39" name="CuadroTexto 38"/>
          <p:cNvSpPr txBox="1"/>
          <p:nvPr/>
        </p:nvSpPr>
        <p:spPr>
          <a:xfrm>
            <a:off x="2469295" y="2859148"/>
            <a:ext cx="240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/>
              <a:t>Aplicaciones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5856202" y="1544698"/>
            <a:ext cx="294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Comparación de </a:t>
            </a:r>
            <a:r>
              <a:rPr lang="es-ES" sz="1600" b="1" dirty="0" smtClean="0"/>
              <a:t>fecha de paso a producción HU y fecha esperada de entrega</a:t>
            </a:r>
            <a:r>
              <a:rPr lang="es-ES" sz="1600" dirty="0" smtClean="0"/>
              <a:t> de robot</a:t>
            </a:r>
            <a:endParaRPr lang="es-CO" sz="16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2460532" y="1790501"/>
            <a:ext cx="240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/>
              <a:t>Fechas</a:t>
            </a:r>
          </a:p>
        </p:txBody>
      </p:sp>
      <p:pic>
        <p:nvPicPr>
          <p:cNvPr id="5" name="Imagen 4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72" y="1642647"/>
            <a:ext cx="547964" cy="5479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72" y="2778923"/>
            <a:ext cx="560560" cy="560560"/>
          </a:xfrm>
          <a:prstGeom prst="rect">
            <a:avLst/>
          </a:prstGeom>
        </p:spPr>
      </p:pic>
      <p:cxnSp>
        <p:nvCxnSpPr>
          <p:cNvPr id="44" name="Conector recto 43"/>
          <p:cNvCxnSpPr/>
          <p:nvPr/>
        </p:nvCxnSpPr>
        <p:spPr>
          <a:xfrm>
            <a:off x="5913919" y="3644452"/>
            <a:ext cx="288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Imagen 4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5" t="39414" r="39399" b="27672"/>
          <a:stretch/>
        </p:blipFill>
        <p:spPr>
          <a:xfrm>
            <a:off x="6393264" y="5724905"/>
            <a:ext cx="729343" cy="938583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8053754" y="7523"/>
            <a:ext cx="1008184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747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0" grpId="0"/>
      <p:bldP spid="31" grpId="0"/>
      <p:bldP spid="38" grpId="0"/>
      <p:bldP spid="39" grpId="0"/>
      <p:bldP spid="40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4826" y="278664"/>
            <a:ext cx="746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just"/>
            <a:r>
              <a:rPr lang="es-ES" sz="2800" dirty="0" smtClean="0"/>
              <a:t>Informe de resultado de prueba automatizada</a:t>
            </a:r>
            <a:endParaRPr lang="es-CO" sz="2800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104826" y="950066"/>
            <a:ext cx="8875989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6" y="1487762"/>
            <a:ext cx="7410106" cy="38371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6" y="1487762"/>
            <a:ext cx="7410106" cy="38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6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ángulo 73"/>
          <p:cNvSpPr/>
          <p:nvPr/>
        </p:nvSpPr>
        <p:spPr>
          <a:xfrm>
            <a:off x="6760564" y="5838446"/>
            <a:ext cx="2220251" cy="78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Rectángulo 60"/>
          <p:cNvSpPr/>
          <p:nvPr/>
        </p:nvSpPr>
        <p:spPr>
          <a:xfrm>
            <a:off x="3235844" y="5924274"/>
            <a:ext cx="5770153" cy="785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0" name="Rectángulo 59"/>
          <p:cNvSpPr/>
          <p:nvPr/>
        </p:nvSpPr>
        <p:spPr>
          <a:xfrm>
            <a:off x="3235845" y="4948003"/>
            <a:ext cx="5770153" cy="785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Rectángulo 58"/>
          <p:cNvSpPr/>
          <p:nvPr/>
        </p:nvSpPr>
        <p:spPr>
          <a:xfrm>
            <a:off x="3235846" y="3909758"/>
            <a:ext cx="5770153" cy="785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/>
          <p:cNvSpPr/>
          <p:nvPr/>
        </p:nvSpPr>
        <p:spPr>
          <a:xfrm>
            <a:off x="3235846" y="2871513"/>
            <a:ext cx="5770153" cy="785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Rectángulo 56"/>
          <p:cNvSpPr/>
          <p:nvPr/>
        </p:nvSpPr>
        <p:spPr>
          <a:xfrm>
            <a:off x="3235847" y="1891528"/>
            <a:ext cx="5770153" cy="785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3210662" y="882144"/>
            <a:ext cx="5770153" cy="785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4 Conector recto"/>
          <p:cNvCxnSpPr/>
          <p:nvPr/>
        </p:nvCxnSpPr>
        <p:spPr>
          <a:xfrm>
            <a:off x="104826" y="713444"/>
            <a:ext cx="8875989" cy="0"/>
          </a:xfrm>
          <a:prstGeom prst="line">
            <a:avLst/>
          </a:prstGeom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02418" y="33517"/>
            <a:ext cx="783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s-CO" dirty="0" smtClean="0"/>
              <a:t>Con el fin de asegurar la adecuada definición de requerimientos que se desarrollaran y su gestión, se han establecido las siguientes </a:t>
            </a:r>
            <a:r>
              <a:rPr lang="es-CO" b="1" dirty="0" smtClean="0">
                <a:solidFill>
                  <a:schemeClr val="accent6">
                    <a:lumMod val="75000"/>
                  </a:schemeClr>
                </a:solidFill>
              </a:rPr>
              <a:t>políticas.  </a:t>
            </a:r>
            <a:endParaRPr lang="es-CO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28600" y="6172200"/>
            <a:ext cx="2185988" cy="414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Shape 267"/>
          <p:cNvSpPr/>
          <p:nvPr/>
        </p:nvSpPr>
        <p:spPr>
          <a:xfrm>
            <a:off x="2293604" y="882143"/>
            <a:ext cx="787424" cy="787427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01</a:t>
            </a:r>
            <a:endParaRPr sz="2400" b="1">
              <a:latin typeface="+mj-lt"/>
            </a:endParaRPr>
          </a:p>
        </p:txBody>
      </p:sp>
      <p:sp>
        <p:nvSpPr>
          <p:cNvPr id="8" name="Shape 270"/>
          <p:cNvSpPr/>
          <p:nvPr/>
        </p:nvSpPr>
        <p:spPr>
          <a:xfrm>
            <a:off x="2293601" y="1879216"/>
            <a:ext cx="787427" cy="787427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02</a:t>
            </a:r>
            <a:endParaRPr sz="2400" b="1">
              <a:latin typeface="+mj-lt"/>
            </a:endParaRPr>
          </a:p>
        </p:txBody>
      </p:sp>
      <p:sp>
        <p:nvSpPr>
          <p:cNvPr id="9" name="Shape 273"/>
          <p:cNvSpPr/>
          <p:nvPr/>
        </p:nvSpPr>
        <p:spPr>
          <a:xfrm>
            <a:off x="2293601" y="2876360"/>
            <a:ext cx="787424" cy="78742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03</a:t>
            </a:r>
            <a:endParaRPr sz="2400" b="1">
              <a:latin typeface="+mj-lt"/>
            </a:endParaRPr>
          </a:p>
        </p:txBody>
      </p:sp>
      <p:sp>
        <p:nvSpPr>
          <p:cNvPr id="11" name="Shape 279"/>
          <p:cNvSpPr/>
          <p:nvPr/>
        </p:nvSpPr>
        <p:spPr>
          <a:xfrm>
            <a:off x="2293601" y="3908220"/>
            <a:ext cx="787427" cy="78742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>
                <a:latin typeface="+mj-lt"/>
              </a:rPr>
              <a:t>04</a:t>
            </a:r>
            <a:endParaRPr sz="2400" b="1">
              <a:latin typeface="+mj-lt"/>
            </a:endParaRPr>
          </a:p>
        </p:txBody>
      </p:sp>
      <p:sp>
        <p:nvSpPr>
          <p:cNvPr id="12" name="Shape 282"/>
          <p:cNvSpPr/>
          <p:nvPr/>
        </p:nvSpPr>
        <p:spPr>
          <a:xfrm>
            <a:off x="2293601" y="4926735"/>
            <a:ext cx="787427" cy="787427"/>
          </a:xfrm>
          <a:prstGeom prst="rect">
            <a:avLst/>
          </a:prstGeom>
          <a:solidFill>
            <a:srgbClr val="CFDB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 smtClean="0">
                <a:latin typeface="+mj-lt"/>
              </a:rPr>
              <a:t>05</a:t>
            </a:r>
            <a:endParaRPr sz="2400" b="1" dirty="0">
              <a:latin typeface="+mj-lt"/>
            </a:endParaRPr>
          </a:p>
        </p:txBody>
      </p:sp>
      <p:grpSp>
        <p:nvGrpSpPr>
          <p:cNvPr id="13" name="Group 24"/>
          <p:cNvGrpSpPr/>
          <p:nvPr/>
        </p:nvGrpSpPr>
        <p:grpSpPr>
          <a:xfrm>
            <a:off x="53101" y="2145560"/>
            <a:ext cx="2139986" cy="3525319"/>
            <a:chOff x="2924175" y="1682750"/>
            <a:chExt cx="2506663" cy="4035425"/>
          </a:xfrm>
        </p:grpSpPr>
        <p:sp>
          <p:nvSpPr>
            <p:cNvPr id="14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5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6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7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8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9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0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1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2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3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4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5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6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sp>
        <p:nvSpPr>
          <p:cNvPr id="70" name="CuadroTexto 69"/>
          <p:cNvSpPr txBox="1"/>
          <p:nvPr/>
        </p:nvSpPr>
        <p:spPr>
          <a:xfrm>
            <a:off x="3123889" y="887226"/>
            <a:ext cx="6062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Los requerimientos serán realizados por los roles QA de cada proyecto quienes estarán en la </a:t>
            </a:r>
            <a:r>
              <a:rPr lang="es-CO" sz="1600" b="1" dirty="0" smtClean="0"/>
              <a:t>capacidad de definir si la prueba es automatizable </a:t>
            </a:r>
            <a:r>
              <a:rPr lang="es-CO" sz="1600" dirty="0" smtClean="0"/>
              <a:t>antes de presentarla</a:t>
            </a:r>
            <a:endParaRPr lang="es-CO" sz="1600" dirty="0"/>
          </a:p>
        </p:txBody>
      </p:sp>
      <p:sp>
        <p:nvSpPr>
          <p:cNvPr id="71" name="CuadroTexto 70"/>
          <p:cNvSpPr txBox="1"/>
          <p:nvPr/>
        </p:nvSpPr>
        <p:spPr>
          <a:xfrm>
            <a:off x="3210662" y="2100757"/>
            <a:ext cx="5353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Se definirán </a:t>
            </a:r>
            <a:r>
              <a:rPr lang="es-CO" sz="1600" b="1" dirty="0" err="1" smtClean="0"/>
              <a:t>Sprints</a:t>
            </a:r>
            <a:r>
              <a:rPr lang="es-CO" sz="1600" b="1" dirty="0" smtClean="0"/>
              <a:t> de 2 semanas </a:t>
            </a:r>
            <a:r>
              <a:rPr lang="es-CO" sz="1600" dirty="0" smtClean="0"/>
              <a:t>con vocación a 1 semana </a:t>
            </a:r>
            <a:endParaRPr lang="es-CO" sz="1600" dirty="0"/>
          </a:p>
        </p:txBody>
      </p:sp>
      <p:sp>
        <p:nvSpPr>
          <p:cNvPr id="72" name="CuadroTexto 71"/>
          <p:cNvSpPr txBox="1"/>
          <p:nvPr/>
        </p:nvSpPr>
        <p:spPr>
          <a:xfrm>
            <a:off x="3196532" y="2979164"/>
            <a:ext cx="578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/>
              <a:t>La planeación se realizará cada semana</a:t>
            </a:r>
            <a:r>
              <a:rPr lang="es-CO" sz="1600" dirty="0" smtClean="0"/>
              <a:t>, la priorización del próximo sprint se realizará al final de cada semana</a:t>
            </a:r>
            <a:endParaRPr lang="es-CO" sz="1600" dirty="0"/>
          </a:p>
        </p:txBody>
      </p:sp>
      <p:sp>
        <p:nvSpPr>
          <p:cNvPr id="73" name="CuadroTexto 72"/>
          <p:cNvSpPr txBox="1"/>
          <p:nvPr/>
        </p:nvSpPr>
        <p:spPr>
          <a:xfrm>
            <a:off x="3196532" y="4015411"/>
            <a:ext cx="536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El </a:t>
            </a:r>
            <a:r>
              <a:rPr lang="es-CO" sz="1600" b="1" dirty="0" smtClean="0"/>
              <a:t>QA debe llenar la matriz y la enviarla al PO por correo </a:t>
            </a:r>
            <a:r>
              <a:rPr lang="es-CO" sz="1600" dirty="0" smtClean="0"/>
              <a:t>para que este consolide el </a:t>
            </a:r>
            <a:r>
              <a:rPr lang="es-CO" sz="1600" dirty="0" err="1" smtClean="0"/>
              <a:t>backlog</a:t>
            </a:r>
            <a:r>
              <a:rPr lang="es-CO" sz="1600" dirty="0" smtClean="0"/>
              <a:t> y lo priorice</a:t>
            </a:r>
            <a:endParaRPr lang="es-CO" sz="1600" dirty="0"/>
          </a:p>
        </p:txBody>
      </p:sp>
      <p:sp>
        <p:nvSpPr>
          <p:cNvPr id="75" name="CuadroTexto 74"/>
          <p:cNvSpPr txBox="1"/>
          <p:nvPr/>
        </p:nvSpPr>
        <p:spPr>
          <a:xfrm>
            <a:off x="3174098" y="4948003"/>
            <a:ext cx="5962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El </a:t>
            </a:r>
            <a:r>
              <a:rPr lang="es-CO" sz="1600" b="1" dirty="0" smtClean="0"/>
              <a:t>usuario experto debe contar con disponibilidad de 100% </a:t>
            </a:r>
            <a:r>
              <a:rPr lang="es-CO" sz="1600" dirty="0" smtClean="0"/>
              <a:t>durante el desarrollo del Sprint para resolver cualquier duda que se pueda presentar al PO o equipo de desarrollo</a:t>
            </a:r>
            <a:endParaRPr lang="es-CO" sz="1600" dirty="0"/>
          </a:p>
        </p:txBody>
      </p:sp>
      <p:sp>
        <p:nvSpPr>
          <p:cNvPr id="76" name="Shape 282"/>
          <p:cNvSpPr/>
          <p:nvPr/>
        </p:nvSpPr>
        <p:spPr>
          <a:xfrm>
            <a:off x="2293601" y="5944972"/>
            <a:ext cx="787427" cy="787427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 smtClean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181541" y="6077075"/>
            <a:ext cx="582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La definición y priorización del </a:t>
            </a:r>
            <a:r>
              <a:rPr lang="es-CO" sz="1600" dirty="0" err="1" smtClean="0"/>
              <a:t>Backlog</a:t>
            </a:r>
            <a:r>
              <a:rPr lang="es-CO" sz="1600" dirty="0" smtClean="0"/>
              <a:t> se realizará de acuerdo con los </a:t>
            </a:r>
            <a:r>
              <a:rPr lang="es-CO" sz="1600" b="1" dirty="0" smtClean="0"/>
              <a:t>criterios de calificación definidos anteriormente.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36434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0" grpId="0" animBg="1"/>
      <p:bldP spid="59" grpId="0" animBg="1"/>
      <p:bldP spid="58" grpId="0" animBg="1"/>
      <p:bldP spid="57" grpId="0" animBg="1"/>
      <p:bldP spid="2" grpId="0" animBg="1"/>
      <p:bldP spid="7" grpId="0" animBg="1"/>
      <p:bldP spid="8" grpId="0" animBg="1"/>
      <p:bldP spid="9" grpId="0" animBg="1"/>
      <p:bldP spid="11" grpId="0" animBg="1"/>
      <p:bldP spid="12" grpId="0" animBg="1"/>
      <p:bldP spid="70" grpId="0"/>
      <p:bldP spid="71" grpId="0"/>
      <p:bldP spid="72" grpId="0"/>
      <p:bldP spid="73" grpId="0"/>
      <p:bldP spid="75" grpId="0"/>
      <p:bldP spid="76" grpId="0" animBg="1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0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9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0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1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2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3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4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15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6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17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19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20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3.xml><?xml version="1.0" encoding="utf-8"?>
<a:theme xmlns:a="http://schemas.openxmlformats.org/drawingml/2006/main" name="21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4.xml><?xml version="1.0" encoding="utf-8"?>
<a:theme xmlns:a="http://schemas.openxmlformats.org/drawingml/2006/main" name="22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5.xml><?xml version="1.0" encoding="utf-8"?>
<a:theme xmlns:a="http://schemas.openxmlformats.org/drawingml/2006/main" name="23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6.xml><?xml version="1.0" encoding="utf-8"?>
<a:theme xmlns:a="http://schemas.openxmlformats.org/drawingml/2006/main" name="24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7.xml><?xml version="1.0" encoding="utf-8"?>
<a:theme xmlns:a="http://schemas.openxmlformats.org/drawingml/2006/main" name="25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8.xml><?xml version="1.0" encoding="utf-8"?>
<a:theme xmlns:a="http://schemas.openxmlformats.org/drawingml/2006/main" name="26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9.xml><?xml version="1.0" encoding="utf-8"?>
<a:theme xmlns:a="http://schemas.openxmlformats.org/drawingml/2006/main" name="27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8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1.xml><?xml version="1.0" encoding="utf-8"?>
<a:theme xmlns:a="http://schemas.openxmlformats.org/drawingml/2006/main" name="29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2.xml><?xml version="1.0" encoding="utf-8"?>
<a:theme xmlns:a="http://schemas.openxmlformats.org/drawingml/2006/main" name="30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3.xml><?xml version="1.0" encoding="utf-8"?>
<a:theme xmlns:a="http://schemas.openxmlformats.org/drawingml/2006/main" name="31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5.xml><?xml version="1.0" encoding="utf-8"?>
<a:theme xmlns:a="http://schemas.openxmlformats.org/drawingml/2006/main" name="32_Diseño personalizado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BCBBE"/>
      </a:accent1>
      <a:accent2>
        <a:srgbClr val="C5D124"/>
      </a:accent2>
      <a:accent3>
        <a:srgbClr val="F79331"/>
      </a:accent3>
      <a:accent4>
        <a:srgbClr val="493EDE"/>
      </a:accent4>
      <a:accent5>
        <a:srgbClr val="CBCBCB"/>
      </a:accent5>
      <a:accent6>
        <a:srgbClr val="91AB2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6.xml><?xml version="1.0" encoding="utf-8"?>
<a:theme xmlns:a="http://schemas.openxmlformats.org/drawingml/2006/main" name="3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plateInternoFinal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7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INTERNA 1</Template>
  <TotalTime>131202</TotalTime>
  <Words>496</Words>
  <Application>Microsoft Office PowerPoint</Application>
  <PresentationFormat>Presentación en pantalla (4:3)</PresentationFormat>
  <Paragraphs>129</Paragraphs>
  <Slides>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36</vt:i4>
      </vt:variant>
      <vt:variant>
        <vt:lpstr>Títulos de diapositiva</vt:lpstr>
      </vt:variant>
      <vt:variant>
        <vt:i4>9</vt:i4>
      </vt:variant>
    </vt:vector>
  </HeadingPairs>
  <TitlesOfParts>
    <vt:vector size="51" baseType="lpstr">
      <vt:lpstr>Arial</vt:lpstr>
      <vt:lpstr>Avenir Light</vt:lpstr>
      <vt:lpstr>Banda Regular</vt:lpstr>
      <vt:lpstr>Calibri</vt:lpstr>
      <vt:lpstr>Calibri Light</vt:lpstr>
      <vt:lpstr>Wingdings</vt:lpstr>
      <vt:lpstr>3_Diseño personalizado</vt:lpstr>
      <vt:lpstr>2_Diseño personalizado</vt:lpstr>
      <vt:lpstr>1_Diseño personalizado</vt:lpstr>
      <vt:lpstr>Diseño personalizado</vt:lpstr>
      <vt:lpstr>TemplateInternoFinal2017</vt:lpstr>
      <vt:lpstr>4_Diseño personalizado</vt:lpstr>
      <vt:lpstr>5_Diseño personalizado</vt:lpstr>
      <vt:lpstr>6_Diseño personalizado</vt:lpstr>
      <vt:lpstr>7_Diseño personalizado</vt:lpstr>
      <vt:lpstr>8_Diseño personalizado</vt:lpstr>
      <vt:lpstr>9_Diseño personalizado</vt:lpstr>
      <vt:lpstr>10_Diseño personalizado</vt:lpstr>
      <vt:lpstr>11_Diseño personalizado</vt:lpstr>
      <vt:lpstr>12_Diseño personalizado</vt:lpstr>
      <vt:lpstr>13_Diseño personalizado</vt:lpstr>
      <vt:lpstr>14_Diseño personalizado</vt:lpstr>
      <vt:lpstr>15_Diseño personalizado</vt:lpstr>
      <vt:lpstr>16_Diseño personalizado</vt:lpstr>
      <vt:lpstr>17_Diseño personalizado</vt:lpstr>
      <vt:lpstr>18_Diseño personalizado</vt:lpstr>
      <vt:lpstr>19_Diseño personalizado</vt:lpstr>
      <vt:lpstr>20_Diseño personalizado</vt:lpstr>
      <vt:lpstr>21_Diseño personalizado</vt:lpstr>
      <vt:lpstr>22_Diseño personalizado</vt:lpstr>
      <vt:lpstr>23_Diseño personalizado</vt:lpstr>
      <vt:lpstr>24_Diseño personalizado</vt:lpstr>
      <vt:lpstr>25_Diseño personalizado</vt:lpstr>
      <vt:lpstr>26_Diseño personalizado</vt:lpstr>
      <vt:lpstr>27_Diseño personalizado</vt:lpstr>
      <vt:lpstr>28_Diseño personalizado</vt:lpstr>
      <vt:lpstr>29_Diseño personalizado</vt:lpstr>
      <vt:lpstr>30_Diseño personalizado</vt:lpstr>
      <vt:lpstr>31_Diseño personalizado</vt:lpstr>
      <vt:lpstr>Tema de Office</vt:lpstr>
      <vt:lpstr>32_Diseño personalizado</vt:lpstr>
      <vt:lpstr>33_Diseño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BONDARI</dc:creator>
  <cp:lastModifiedBy>Mantilla Ossa Juan [AREA I+P]</cp:lastModifiedBy>
  <cp:revision>2966</cp:revision>
  <cp:lastPrinted>2019-01-11T18:55:09Z</cp:lastPrinted>
  <dcterms:created xsi:type="dcterms:W3CDTF">2016-01-12T22:30:04Z</dcterms:created>
  <dcterms:modified xsi:type="dcterms:W3CDTF">2020-02-03T14:33:51Z</dcterms:modified>
</cp:coreProperties>
</file>